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69A721A-DB03-4F48-83DC-BC94FCBD5DAA}" type="datetimeFigureOut">
              <a:rPr lang="en-US" smtClean="0"/>
              <a:pPr/>
              <a:t>9/8/2013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BC4DD14-2145-4E36-8610-52B755485C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9A721A-DB03-4F48-83DC-BC94FCBD5DAA}"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9A721A-DB03-4F48-83DC-BC94FCBD5DAA}"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9A721A-DB03-4F48-83DC-BC94FCBD5DAA}"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9A721A-DB03-4F48-83DC-BC94FCBD5DAA}" type="datetimeFigureOut">
              <a:rPr lang="en-US" smtClean="0"/>
              <a:pPr/>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DD14-2145-4E36-8610-52B755485C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9A721A-DB03-4F48-83DC-BC94FCBD5DAA}"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69A721A-DB03-4F48-83DC-BC94FCBD5DAA}" type="datetimeFigureOut">
              <a:rPr lang="en-US" smtClean="0"/>
              <a:pPr/>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9A721A-DB03-4F48-83DC-BC94FCBD5DAA}" type="datetimeFigureOut">
              <a:rPr lang="en-US" smtClean="0"/>
              <a:pPr/>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A721A-DB03-4F48-83DC-BC94FCBD5DAA}" type="datetimeFigureOut">
              <a:rPr lang="en-US" smtClean="0"/>
              <a:pPr/>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69A721A-DB03-4F48-83DC-BC94FCBD5DAA}"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4DD14-2145-4E36-8610-52B755485C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9A721A-DB03-4F48-83DC-BC94FCBD5DAA}" type="datetimeFigureOut">
              <a:rPr lang="en-US" smtClean="0"/>
              <a:pPr/>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BC4DD14-2145-4E36-8610-52B755485C5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9A721A-DB03-4F48-83DC-BC94FCBD5DAA}" type="datetimeFigureOut">
              <a:rPr lang="en-US" smtClean="0"/>
              <a:pPr/>
              <a:t>9/8/2013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C4DD14-2145-4E36-8610-52B755485C5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Church Discipline</a:t>
            </a:r>
            <a:endParaRPr lang="en-US" sz="7200" dirty="0"/>
          </a:p>
        </p:txBody>
      </p:sp>
      <p:sp>
        <p:nvSpPr>
          <p:cNvPr id="3" name="Subtitle 2"/>
          <p:cNvSpPr>
            <a:spLocks noGrp="1"/>
          </p:cNvSpPr>
          <p:nvPr>
            <p:ph type="subTitle" idx="1"/>
          </p:nvPr>
        </p:nvSpPr>
        <p:spPr/>
        <p:txBody>
          <a:bodyPr>
            <a:normAutofit/>
          </a:bodyPr>
          <a:lstStyle/>
          <a:p>
            <a:r>
              <a:rPr lang="en-US" sz="3600" dirty="0" smtClean="0"/>
              <a:t>1 Corinthians Chapter 5</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“A Little Leaven”</a:t>
            </a:r>
            <a:endParaRPr lang="en-US" sz="6600" b="1" dirty="0"/>
          </a:p>
        </p:txBody>
      </p:sp>
      <p:sp>
        <p:nvSpPr>
          <p:cNvPr id="3" name="Content Placeholder 2"/>
          <p:cNvSpPr>
            <a:spLocks noGrp="1"/>
          </p:cNvSpPr>
          <p:nvPr>
            <p:ph idx="1"/>
          </p:nvPr>
        </p:nvSpPr>
        <p:spPr/>
        <p:txBody>
          <a:bodyPr>
            <a:normAutofit/>
          </a:bodyPr>
          <a:lstStyle/>
          <a:p>
            <a:r>
              <a:rPr lang="en-US" sz="2800" b="1" dirty="0" smtClean="0"/>
              <a:t>5:6</a:t>
            </a:r>
          </a:p>
          <a:p>
            <a:r>
              <a:rPr lang="en-US" sz="2800" b="1" dirty="0" smtClean="0"/>
              <a:t>What they were not seeing.</a:t>
            </a:r>
          </a:p>
          <a:p>
            <a:r>
              <a:rPr lang="en-US" sz="2800" b="1" u="sng" dirty="0" smtClean="0"/>
              <a:t>What they are becoming.</a:t>
            </a:r>
          </a:p>
          <a:p>
            <a:pPr lvl="0"/>
            <a:r>
              <a:rPr lang="en-US" sz="2800" b="1" dirty="0" smtClean="0"/>
              <a:t>This </a:t>
            </a:r>
            <a:r>
              <a:rPr lang="en-US" sz="2800" b="1" dirty="0" smtClean="0"/>
              <a:t>will change the church.</a:t>
            </a:r>
          </a:p>
          <a:p>
            <a:pPr lvl="0"/>
            <a:r>
              <a:rPr lang="en-US" sz="2800" b="1" dirty="0" smtClean="0"/>
              <a:t>Allow him to remain and no longer be the bride of Christ.</a:t>
            </a:r>
          </a:p>
          <a:p>
            <a:pPr lvl="0"/>
            <a:r>
              <a:rPr lang="en-US" sz="2800" b="1" dirty="0" smtClean="0"/>
              <a:t>They had </a:t>
            </a:r>
            <a:r>
              <a:rPr lang="en-US" sz="2800" b="1" u="sng" dirty="0" smtClean="0"/>
              <a:t>already</a:t>
            </a:r>
            <a:r>
              <a:rPr lang="en-US" sz="2800" b="1" dirty="0" smtClean="0"/>
              <a:t> changed.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b="1" dirty="0" smtClean="0"/>
              <a:t>Congregations can change bit by bit, compromise by compromise until we are </a:t>
            </a:r>
            <a:r>
              <a:rPr lang="en-US" sz="2800" b="1" dirty="0" smtClean="0"/>
              <a:t>no </a:t>
            </a:r>
            <a:r>
              <a:rPr lang="en-US" sz="2800" b="1" dirty="0" smtClean="0"/>
              <a:t>longer what we used to be.</a:t>
            </a:r>
          </a:p>
          <a:p>
            <a:pPr lvl="0"/>
            <a:r>
              <a:rPr lang="en-US" sz="2800" b="1" dirty="0" smtClean="0"/>
              <a:t>The importance of sitting down and talking with new potential members.</a:t>
            </a:r>
          </a:p>
          <a:p>
            <a:pPr lvl="0"/>
            <a:r>
              <a:rPr lang="en-US" sz="2800" b="1" dirty="0" smtClean="0"/>
              <a:t>The whole lump.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Church Discipline</a:t>
            </a:r>
            <a:endParaRPr lang="en-US" sz="6600" b="1" dirty="0"/>
          </a:p>
        </p:txBody>
      </p:sp>
      <p:sp>
        <p:nvSpPr>
          <p:cNvPr id="3" name="Content Placeholder 2"/>
          <p:cNvSpPr>
            <a:spLocks noGrp="1"/>
          </p:cNvSpPr>
          <p:nvPr>
            <p:ph idx="1"/>
          </p:nvPr>
        </p:nvSpPr>
        <p:spPr/>
        <p:txBody>
          <a:bodyPr>
            <a:normAutofit/>
          </a:bodyPr>
          <a:lstStyle/>
          <a:p>
            <a:r>
              <a:rPr lang="en-US" sz="2800" b="1" u="sng" dirty="0" smtClean="0"/>
              <a:t>Always works.</a:t>
            </a:r>
          </a:p>
          <a:p>
            <a:r>
              <a:rPr lang="en-US" sz="2800" b="1" dirty="0" smtClean="0"/>
              <a:t>The sinner may or may not repent</a:t>
            </a:r>
          </a:p>
          <a:p>
            <a:r>
              <a:rPr lang="en-US" sz="2800" b="1" dirty="0" smtClean="0"/>
              <a:t>2 Corinthians 2:6-7</a:t>
            </a:r>
          </a:p>
          <a:p>
            <a:r>
              <a:rPr lang="en-US" sz="2800" b="1" dirty="0" smtClean="0"/>
              <a:t>1 Timothy 1:20</a:t>
            </a:r>
          </a:p>
          <a:p>
            <a:r>
              <a:rPr lang="en-US" sz="2800" b="1" dirty="0" smtClean="0"/>
              <a:t>The church is always purged.  The bride remains pure.  </a:t>
            </a:r>
          </a:p>
          <a:p>
            <a:r>
              <a:rPr lang="en-US" sz="2800" b="1" dirty="0" smtClean="0"/>
              <a:t>Remember, this church does not belong to us, it is not our club, it is the bride of Christ.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“I Wrote You”</a:t>
            </a:r>
            <a:endParaRPr lang="en-US" sz="6600" b="1" dirty="0"/>
          </a:p>
        </p:txBody>
      </p:sp>
      <p:sp>
        <p:nvSpPr>
          <p:cNvPr id="3" name="Content Placeholder 2"/>
          <p:cNvSpPr>
            <a:spLocks noGrp="1"/>
          </p:cNvSpPr>
          <p:nvPr>
            <p:ph idx="1"/>
          </p:nvPr>
        </p:nvSpPr>
        <p:spPr/>
        <p:txBody>
          <a:bodyPr>
            <a:normAutofit/>
          </a:bodyPr>
          <a:lstStyle/>
          <a:p>
            <a:r>
              <a:rPr lang="en-US" sz="2800" b="1" dirty="0" smtClean="0"/>
              <a:t>5:9</a:t>
            </a:r>
          </a:p>
          <a:p>
            <a:r>
              <a:rPr lang="en-US" sz="2800" b="1" dirty="0" smtClean="0"/>
              <a:t>They already knew the truth on this matter.</a:t>
            </a:r>
          </a:p>
          <a:p>
            <a:r>
              <a:rPr lang="en-US" sz="2800" b="1" dirty="0" smtClean="0"/>
              <a:t>Paul had done a great job in instructing them.</a:t>
            </a:r>
          </a:p>
          <a:p>
            <a:r>
              <a:rPr lang="en-US" sz="2800" b="1" dirty="0" smtClean="0"/>
              <a:t>They had heard preaching on Matthew 18.</a:t>
            </a:r>
          </a:p>
          <a:p>
            <a:r>
              <a:rPr lang="en-US" sz="2800" b="1" dirty="0" smtClean="0"/>
              <a:t>The teaching had been clear.</a:t>
            </a:r>
          </a:p>
          <a:p>
            <a:r>
              <a:rPr lang="en-US" sz="2800" b="1" dirty="0" smtClean="0"/>
              <a:t>2 Thessalonians 3:10-15</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 Did Not at all Mean”</a:t>
            </a:r>
            <a:endParaRPr lang="en-US" sz="5400" b="1" dirty="0"/>
          </a:p>
        </p:txBody>
      </p:sp>
      <p:sp>
        <p:nvSpPr>
          <p:cNvPr id="3" name="Content Placeholder 2"/>
          <p:cNvSpPr>
            <a:spLocks noGrp="1"/>
          </p:cNvSpPr>
          <p:nvPr>
            <p:ph idx="1"/>
          </p:nvPr>
        </p:nvSpPr>
        <p:spPr/>
        <p:txBody>
          <a:bodyPr>
            <a:normAutofit/>
          </a:bodyPr>
          <a:lstStyle/>
          <a:p>
            <a:r>
              <a:rPr lang="en-US" sz="2800" b="1" dirty="0" smtClean="0"/>
              <a:t>5:10</a:t>
            </a:r>
          </a:p>
          <a:p>
            <a:r>
              <a:rPr lang="en-US" sz="2800" b="1" dirty="0" smtClean="0"/>
              <a:t>Their excuse.</a:t>
            </a:r>
          </a:p>
          <a:p>
            <a:r>
              <a:rPr lang="en-US" sz="2800" b="1" dirty="0" smtClean="0"/>
              <a:t>“The teaching is impractical”</a:t>
            </a:r>
          </a:p>
          <a:p>
            <a:r>
              <a:rPr lang="en-US" sz="2800" b="1" dirty="0" smtClean="0"/>
              <a:t>“This will not work”</a:t>
            </a:r>
          </a:p>
          <a:p>
            <a:r>
              <a:rPr lang="en-US" sz="2800" b="1" dirty="0" smtClean="0"/>
              <a:t>“Looking for a loophole”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What He Did Teach</a:t>
            </a:r>
            <a:endParaRPr lang="en-US" sz="6600" b="1" dirty="0"/>
          </a:p>
        </p:txBody>
      </p:sp>
      <p:sp>
        <p:nvSpPr>
          <p:cNvPr id="3" name="Content Placeholder 2"/>
          <p:cNvSpPr>
            <a:spLocks noGrp="1"/>
          </p:cNvSpPr>
          <p:nvPr>
            <p:ph idx="1"/>
          </p:nvPr>
        </p:nvSpPr>
        <p:spPr/>
        <p:txBody>
          <a:bodyPr>
            <a:normAutofit/>
          </a:bodyPr>
          <a:lstStyle/>
          <a:p>
            <a:r>
              <a:rPr lang="en-US" sz="2800" b="1" dirty="0" smtClean="0"/>
              <a:t>5:11</a:t>
            </a:r>
          </a:p>
          <a:p>
            <a:r>
              <a:rPr lang="en-US" sz="2800" b="1" dirty="0" smtClean="0"/>
              <a:t>Any defiant member.</a:t>
            </a:r>
          </a:p>
          <a:p>
            <a:r>
              <a:rPr lang="en-US" sz="2800" b="1" dirty="0" smtClean="0"/>
              <a:t>Not just someone who has his father’s wife.</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ou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ou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ou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“Not Even to Eat With”</a:t>
            </a:r>
            <a:endParaRPr lang="en-US" sz="6600" b="1" dirty="0"/>
          </a:p>
        </p:txBody>
      </p:sp>
      <p:sp>
        <p:nvSpPr>
          <p:cNvPr id="3" name="Content Placeholder 2"/>
          <p:cNvSpPr>
            <a:spLocks noGrp="1"/>
          </p:cNvSpPr>
          <p:nvPr>
            <p:ph idx="1"/>
          </p:nvPr>
        </p:nvSpPr>
        <p:spPr/>
        <p:txBody>
          <a:bodyPr/>
          <a:lstStyle/>
          <a:p>
            <a:r>
              <a:rPr lang="en-US" sz="2800" b="1" dirty="0" smtClean="0"/>
              <a:t>5:11</a:t>
            </a:r>
          </a:p>
          <a:p>
            <a:r>
              <a:rPr lang="en-US" sz="2800" b="1" dirty="0" smtClean="0"/>
              <a:t>Why?</a:t>
            </a:r>
          </a:p>
          <a:p>
            <a:pPr lvl="0"/>
            <a:r>
              <a:rPr lang="en-US" sz="2800" b="1" dirty="0" smtClean="0"/>
              <a:t>Socializing gives the impression that you approve of them.</a:t>
            </a:r>
          </a:p>
          <a:p>
            <a:pPr lvl="0"/>
            <a:r>
              <a:rPr lang="en-US" sz="2800" b="1" dirty="0" smtClean="0"/>
              <a:t>“I can’t be that bad if they are hanging out with 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t>What I have observed.</a:t>
            </a:r>
          </a:p>
          <a:p>
            <a:r>
              <a:rPr lang="en-US" sz="2800" b="1" dirty="0" smtClean="0"/>
              <a:t>Hanging out with them, eating with them—we </a:t>
            </a:r>
            <a:r>
              <a:rPr lang="en-US" sz="2800" b="1" u="sng" dirty="0" smtClean="0"/>
              <a:t>forget</a:t>
            </a:r>
            <a:r>
              <a:rPr lang="en-US" sz="2800" b="1" dirty="0" smtClean="0"/>
              <a:t> that they are lost.</a:t>
            </a:r>
          </a:p>
          <a:p>
            <a:r>
              <a:rPr lang="en-US" sz="2800" b="1" dirty="0" smtClean="0"/>
              <a:t>We forget to talk to them about their soul.</a:t>
            </a:r>
          </a:p>
          <a:p>
            <a:r>
              <a:rPr lang="en-US" sz="2800" b="1" dirty="0" smtClean="0"/>
              <a:t>Having fun—yes, but while hell is open before their feet.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“Do You Not Judge?”</a:t>
            </a:r>
            <a:endParaRPr lang="en-US" sz="6600" b="1" dirty="0"/>
          </a:p>
        </p:txBody>
      </p:sp>
      <p:sp>
        <p:nvSpPr>
          <p:cNvPr id="3" name="Content Placeholder 2"/>
          <p:cNvSpPr>
            <a:spLocks noGrp="1"/>
          </p:cNvSpPr>
          <p:nvPr>
            <p:ph idx="1"/>
          </p:nvPr>
        </p:nvSpPr>
        <p:spPr/>
        <p:txBody>
          <a:bodyPr>
            <a:normAutofit/>
          </a:bodyPr>
          <a:lstStyle/>
          <a:p>
            <a:r>
              <a:rPr lang="en-US" sz="2800" b="1" dirty="0" smtClean="0"/>
              <a:t>5:12</a:t>
            </a:r>
          </a:p>
          <a:p>
            <a:r>
              <a:rPr lang="en-US" sz="2800" b="1" dirty="0" smtClean="0"/>
              <a:t>We have the Scriptures.</a:t>
            </a:r>
          </a:p>
          <a:p>
            <a:r>
              <a:rPr lang="en-US" sz="2800" b="1" dirty="0" smtClean="0"/>
              <a:t>Wise judgments must be made.</a:t>
            </a:r>
          </a:p>
          <a:p>
            <a:r>
              <a:rPr lang="en-US" sz="2800" b="1" dirty="0" smtClean="0"/>
              <a:t>We cannot stick our heads in the sand.</a:t>
            </a:r>
          </a:p>
          <a:p>
            <a:r>
              <a:rPr lang="en-US" sz="2800" b="1" dirty="0" smtClean="0"/>
              <a:t>Observe that “judging” is commanded.</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Specific Judgments</a:t>
            </a:r>
            <a:endParaRPr lang="en-US" sz="6600" b="1" dirty="0"/>
          </a:p>
        </p:txBody>
      </p:sp>
      <p:sp>
        <p:nvSpPr>
          <p:cNvPr id="3" name="Content Placeholder 2"/>
          <p:cNvSpPr>
            <a:spLocks noGrp="1"/>
          </p:cNvSpPr>
          <p:nvPr>
            <p:ph idx="1"/>
          </p:nvPr>
        </p:nvSpPr>
        <p:spPr/>
        <p:txBody>
          <a:bodyPr>
            <a:normAutofit/>
          </a:bodyPr>
          <a:lstStyle/>
          <a:p>
            <a:r>
              <a:rPr lang="en-US" sz="2800" b="1" dirty="0" smtClean="0"/>
              <a:t>“What about someone who was never withdrawn from but they are unfaithful?”</a:t>
            </a:r>
          </a:p>
          <a:p>
            <a:r>
              <a:rPr lang="en-US" sz="2800" b="1" dirty="0" smtClean="0"/>
              <a:t>Well, what is their spiritual condition?  Are they lost?  Are they sinning?  Are they out of step with the teachings of the apostles?  Well, then recognize that.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Could This Be Me?</a:t>
            </a:r>
            <a:endParaRPr lang="en-US" sz="7200" b="1" dirty="0"/>
          </a:p>
        </p:txBody>
      </p:sp>
      <p:sp>
        <p:nvSpPr>
          <p:cNvPr id="3" name="Content Placeholder 2"/>
          <p:cNvSpPr>
            <a:spLocks noGrp="1"/>
          </p:cNvSpPr>
          <p:nvPr>
            <p:ph idx="1"/>
          </p:nvPr>
        </p:nvSpPr>
        <p:spPr/>
        <p:txBody>
          <a:bodyPr>
            <a:normAutofit/>
          </a:bodyPr>
          <a:lstStyle/>
          <a:p>
            <a:r>
              <a:rPr lang="en-US" sz="2800" b="1" dirty="0" smtClean="0"/>
              <a:t>Yes, we all sin.</a:t>
            </a:r>
          </a:p>
          <a:p>
            <a:r>
              <a:rPr lang="en-US" sz="2800" b="1" dirty="0" smtClean="0"/>
              <a:t>Yet</a:t>
            </a:r>
            <a:r>
              <a:rPr lang="en-US" sz="2800" b="1" dirty="0" smtClean="0"/>
              <a:t>, </a:t>
            </a:r>
            <a:r>
              <a:rPr lang="en-US" sz="2800" b="1" dirty="0" smtClean="0"/>
              <a:t>we are not all just one step from getting involved with our father’s  wife.</a:t>
            </a:r>
          </a:p>
          <a:p>
            <a:r>
              <a:rPr lang="en-US" sz="2800" b="1" dirty="0" smtClean="0"/>
              <a:t>Even the Gentiles, pagans, unbelievers were not doing what this man had done: 5:1</a:t>
            </a:r>
          </a:p>
          <a:p>
            <a:r>
              <a:rPr lang="en-US" sz="2800" b="1" dirty="0" smtClean="0"/>
              <a:t>No, everyone is not doing it</a:t>
            </a:r>
            <a:r>
              <a:rPr lang="en-US" sz="2800" b="1" dirty="0" smtClean="0"/>
              <a:t>.</a:t>
            </a:r>
          </a:p>
          <a:p>
            <a:r>
              <a:rPr lang="en-US" sz="2800" b="1" dirty="0" smtClean="0"/>
              <a:t>Even non-Christians can see that certain things </a:t>
            </a:r>
            <a:r>
              <a:rPr lang="en-US" sz="2800" b="1" smtClean="0"/>
              <a:t>are wrong.</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t>“What about a former member who is still attending but now they are attending a denomination”</a:t>
            </a:r>
          </a:p>
          <a:p>
            <a:r>
              <a:rPr lang="en-US" sz="2800" b="1" dirty="0" smtClean="0"/>
              <a:t>Is that the Lord’s church?</a:t>
            </a:r>
          </a:p>
          <a:p>
            <a:r>
              <a:rPr lang="en-US" sz="2800" b="1" dirty="0" smtClean="0"/>
              <a:t>What would be </a:t>
            </a:r>
            <a:r>
              <a:rPr lang="en-US" sz="2800" b="1" u="sng" dirty="0" smtClean="0"/>
              <a:t>your </a:t>
            </a:r>
            <a:r>
              <a:rPr lang="en-US" sz="2800" b="1" dirty="0" smtClean="0"/>
              <a:t>spiritual condition before God if </a:t>
            </a:r>
            <a:r>
              <a:rPr lang="en-US" sz="2800" b="1" u="sng" dirty="0" smtClean="0"/>
              <a:t>you</a:t>
            </a:r>
            <a:r>
              <a:rPr lang="en-US" sz="2800" b="1" dirty="0" smtClean="0"/>
              <a:t> were doing that?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Family</a:t>
            </a:r>
            <a:endParaRPr lang="en-US" sz="6600" b="1" dirty="0"/>
          </a:p>
        </p:txBody>
      </p:sp>
      <p:sp>
        <p:nvSpPr>
          <p:cNvPr id="3" name="Content Placeholder 2"/>
          <p:cNvSpPr>
            <a:spLocks noGrp="1"/>
          </p:cNvSpPr>
          <p:nvPr>
            <p:ph idx="1"/>
          </p:nvPr>
        </p:nvSpPr>
        <p:spPr/>
        <p:txBody>
          <a:bodyPr>
            <a:normAutofit/>
          </a:bodyPr>
          <a:lstStyle/>
          <a:p>
            <a:r>
              <a:rPr lang="en-US" sz="2800" b="1" dirty="0" smtClean="0"/>
              <a:t>Why do we practice 1 Corinthians 5 on non-family members?</a:t>
            </a:r>
          </a:p>
          <a:p>
            <a:r>
              <a:rPr lang="en-US" sz="2800" b="1" dirty="0" smtClean="0"/>
              <a:t>Because we love them.</a:t>
            </a:r>
          </a:p>
          <a:p>
            <a:r>
              <a:rPr lang="en-US" sz="2800" b="1" dirty="0" smtClean="0"/>
              <a:t>Are we going to love our family members any less?</a:t>
            </a:r>
          </a:p>
          <a:p>
            <a:r>
              <a:rPr lang="en-US" sz="2800" b="1" dirty="0" smtClean="0"/>
              <a:t>A family member who is unfaithful is </a:t>
            </a:r>
            <a:r>
              <a:rPr lang="en-US" sz="2800" b="1" u="sng" dirty="0" smtClean="0"/>
              <a:t>just as lost </a:t>
            </a:r>
            <a:r>
              <a:rPr lang="en-US" sz="2800" b="1" dirty="0" smtClean="0"/>
              <a:t>as a non-family member.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Have The Conversation</a:t>
            </a:r>
            <a:endParaRPr lang="en-US" sz="6600" b="1" dirty="0"/>
          </a:p>
        </p:txBody>
      </p:sp>
      <p:sp>
        <p:nvSpPr>
          <p:cNvPr id="3" name="Content Placeholder 2"/>
          <p:cNvSpPr>
            <a:spLocks noGrp="1"/>
          </p:cNvSpPr>
          <p:nvPr>
            <p:ph idx="1"/>
          </p:nvPr>
        </p:nvSpPr>
        <p:spPr/>
        <p:txBody>
          <a:bodyPr/>
          <a:lstStyle/>
          <a:p>
            <a:r>
              <a:rPr lang="en-US" sz="2800" b="1" dirty="0" smtClean="0"/>
              <a:t>With the kids now</a:t>
            </a:r>
            <a:r>
              <a:rPr lang="en-US" sz="2800" dirty="0" smtClean="0"/>
              <a:t>.</a:t>
            </a:r>
          </a:p>
          <a:p>
            <a:r>
              <a:rPr lang="en-US" sz="2800" b="1" dirty="0" smtClean="0"/>
              <a:t>Discuss issues now.</a:t>
            </a:r>
          </a:p>
          <a:p>
            <a:r>
              <a:rPr lang="en-US" sz="2800" b="1" u="sng" dirty="0" smtClean="0"/>
              <a:t>They may not bring up their questions</a:t>
            </a:r>
            <a:r>
              <a:rPr lang="en-US" sz="2800" b="1" u="sng" dirty="0" smtClean="0"/>
              <a:t>.</a:t>
            </a:r>
          </a:p>
          <a:p>
            <a:r>
              <a:rPr lang="en-US" sz="2800" b="1" u="sng" dirty="0" smtClean="0"/>
              <a:t>Do not wait for them to bring up the topic.</a:t>
            </a:r>
            <a:endParaRPr lang="en-US" sz="2800" b="1" u="sng"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Family Should Do for Us</a:t>
            </a:r>
            <a:endParaRPr lang="en-US" b="1" dirty="0"/>
          </a:p>
        </p:txBody>
      </p:sp>
      <p:sp>
        <p:nvSpPr>
          <p:cNvPr id="3" name="Content Placeholder 2"/>
          <p:cNvSpPr>
            <a:spLocks noGrp="1"/>
          </p:cNvSpPr>
          <p:nvPr>
            <p:ph idx="1"/>
          </p:nvPr>
        </p:nvSpPr>
        <p:spPr/>
        <p:txBody>
          <a:bodyPr>
            <a:normAutofit/>
          </a:bodyPr>
          <a:lstStyle/>
          <a:p>
            <a:r>
              <a:rPr lang="en-US" sz="2800" b="1" dirty="0" smtClean="0"/>
              <a:t>“Do not bend your faith for me”</a:t>
            </a:r>
          </a:p>
          <a:p>
            <a:r>
              <a:rPr lang="en-US" sz="2800" b="1" dirty="0" smtClean="0"/>
              <a:t>“I don’t want you weakening</a:t>
            </a:r>
            <a:r>
              <a:rPr lang="en-US" sz="2800" dirty="0" smtClean="0"/>
              <a:t>”</a:t>
            </a:r>
          </a:p>
          <a:p>
            <a:r>
              <a:rPr lang="en-US" sz="2800" b="1" dirty="0" smtClean="0"/>
              <a:t>If they really love me, they will not ask me to bend, rather, they will understand.</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“Become Arrogant”</a:t>
            </a:r>
            <a:endParaRPr lang="en-US" sz="6600" b="1" dirty="0"/>
          </a:p>
        </p:txBody>
      </p:sp>
      <p:sp>
        <p:nvSpPr>
          <p:cNvPr id="3" name="Content Placeholder 2"/>
          <p:cNvSpPr>
            <a:spLocks noGrp="1"/>
          </p:cNvSpPr>
          <p:nvPr>
            <p:ph idx="1"/>
          </p:nvPr>
        </p:nvSpPr>
        <p:spPr/>
        <p:txBody>
          <a:bodyPr>
            <a:normAutofit/>
          </a:bodyPr>
          <a:lstStyle/>
          <a:p>
            <a:r>
              <a:rPr lang="en-US" sz="2800" b="1" dirty="0" smtClean="0"/>
              <a:t>5:2</a:t>
            </a:r>
          </a:p>
          <a:p>
            <a:r>
              <a:rPr lang="en-US" sz="2800" b="1" dirty="0" smtClean="0"/>
              <a:t>“Become”</a:t>
            </a:r>
          </a:p>
          <a:p>
            <a:r>
              <a:rPr lang="en-US" sz="2800" b="1" dirty="0" smtClean="0"/>
              <a:t>“Your boasting”: 5:6</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b="1" dirty="0" smtClean="0"/>
              <a:t>Look how tolerant we are.</a:t>
            </a:r>
          </a:p>
          <a:p>
            <a:pPr lvl="0"/>
            <a:r>
              <a:rPr lang="en-US" sz="2800" b="1" dirty="0" smtClean="0"/>
              <a:t>Look how open-minded we are.</a:t>
            </a:r>
          </a:p>
          <a:p>
            <a:pPr lvl="0"/>
            <a:r>
              <a:rPr lang="en-US" sz="2800" b="1" dirty="0" smtClean="0"/>
              <a:t>Look how progressive we are.</a:t>
            </a:r>
          </a:p>
          <a:p>
            <a:pPr lvl="0"/>
            <a:r>
              <a:rPr lang="en-US" sz="2800" b="1" dirty="0" smtClean="0"/>
              <a:t>We have a better idea.</a:t>
            </a:r>
          </a:p>
          <a:p>
            <a:pPr lvl="0"/>
            <a:r>
              <a:rPr lang="en-US" sz="2800" b="1" dirty="0" smtClean="0"/>
              <a:t>We will just be nice to him.</a:t>
            </a:r>
          </a:p>
          <a:p>
            <a:pPr lvl="0"/>
            <a:r>
              <a:rPr lang="en-US" sz="2800" b="1" dirty="0" smtClean="0"/>
              <a:t>We are not mean—we are more loving and supportive.</a:t>
            </a:r>
          </a:p>
          <a:p>
            <a:pPr lvl="0"/>
            <a:r>
              <a:rPr lang="en-US" sz="2800" b="1" dirty="0" smtClean="0"/>
              <a:t>We don’t want to run him away.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“Have not Mourned”</a:t>
            </a:r>
            <a:endParaRPr lang="en-US" sz="6600" b="1" dirty="0"/>
          </a:p>
        </p:txBody>
      </p:sp>
      <p:sp>
        <p:nvSpPr>
          <p:cNvPr id="3" name="Content Placeholder 2"/>
          <p:cNvSpPr>
            <a:spLocks noGrp="1"/>
          </p:cNvSpPr>
          <p:nvPr>
            <p:ph idx="1"/>
          </p:nvPr>
        </p:nvSpPr>
        <p:spPr/>
        <p:txBody>
          <a:bodyPr>
            <a:normAutofit/>
          </a:bodyPr>
          <a:lstStyle/>
          <a:p>
            <a:r>
              <a:rPr lang="en-US" sz="2800" b="1" dirty="0" smtClean="0"/>
              <a:t>The proper response to sin in the camp.</a:t>
            </a:r>
          </a:p>
          <a:p>
            <a:r>
              <a:rPr lang="en-US" sz="2800" b="1" dirty="0" smtClean="0"/>
              <a:t>No excuses.</a:t>
            </a:r>
          </a:p>
          <a:p>
            <a:r>
              <a:rPr lang="en-US" sz="2800" b="1" dirty="0" smtClean="0"/>
              <a:t>No justification.</a:t>
            </a:r>
          </a:p>
          <a:p>
            <a:r>
              <a:rPr lang="en-US" sz="2800" b="1" dirty="0" smtClean="0"/>
              <a:t>No defending.</a:t>
            </a:r>
          </a:p>
          <a:p>
            <a:r>
              <a:rPr lang="en-US" sz="2800" b="1" dirty="0" smtClean="0"/>
              <a:t>No blaming God or the congregation</a:t>
            </a:r>
            <a:r>
              <a:rPr lang="en-US" sz="2800" b="1" dirty="0" smtClean="0"/>
              <a:t>.</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“Already Judged Him”</a:t>
            </a:r>
            <a:endParaRPr lang="en-US" sz="6600" b="1" dirty="0"/>
          </a:p>
        </p:txBody>
      </p:sp>
      <p:sp>
        <p:nvSpPr>
          <p:cNvPr id="3" name="Content Placeholder 2"/>
          <p:cNvSpPr>
            <a:spLocks noGrp="1"/>
          </p:cNvSpPr>
          <p:nvPr>
            <p:ph idx="1"/>
          </p:nvPr>
        </p:nvSpPr>
        <p:spPr/>
        <p:txBody>
          <a:bodyPr>
            <a:normAutofit/>
          </a:bodyPr>
          <a:lstStyle/>
          <a:p>
            <a:r>
              <a:rPr lang="en-US" sz="2800" b="1" dirty="0" smtClean="0"/>
              <a:t>No more information is needed.</a:t>
            </a:r>
          </a:p>
          <a:p>
            <a:r>
              <a:rPr lang="en-US" sz="2800" b="1" dirty="0" smtClean="0"/>
              <a:t>No more time is needed.</a:t>
            </a:r>
          </a:p>
          <a:p>
            <a:r>
              <a:rPr lang="en-US" sz="2800" b="1" dirty="0" smtClean="0"/>
              <a:t>The course of action is clear.</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“In the Name of Jesus”</a:t>
            </a:r>
            <a:endParaRPr lang="en-US" sz="6600" b="1" dirty="0"/>
          </a:p>
        </p:txBody>
      </p:sp>
      <p:sp>
        <p:nvSpPr>
          <p:cNvPr id="3" name="Content Placeholder 2"/>
          <p:cNvSpPr>
            <a:spLocks noGrp="1"/>
          </p:cNvSpPr>
          <p:nvPr>
            <p:ph idx="1"/>
          </p:nvPr>
        </p:nvSpPr>
        <p:spPr/>
        <p:txBody>
          <a:bodyPr>
            <a:normAutofit/>
          </a:bodyPr>
          <a:lstStyle/>
          <a:p>
            <a:r>
              <a:rPr lang="en-US" sz="2800" b="1" dirty="0" smtClean="0"/>
              <a:t>The “Lord” Jesus.</a:t>
            </a:r>
          </a:p>
          <a:p>
            <a:r>
              <a:rPr lang="en-US" sz="2800" b="1" dirty="0" smtClean="0"/>
              <a:t>Jesus taught us what to do:  Matthew 18:15-17</a:t>
            </a:r>
          </a:p>
          <a:p>
            <a:r>
              <a:rPr lang="en-US" sz="2800" b="1" dirty="0" smtClean="0"/>
              <a:t>We are doing this---not because we are mean or cruel, but because Jesus commands it.</a:t>
            </a:r>
          </a:p>
          <a:p>
            <a:r>
              <a:rPr lang="en-US" sz="2800" b="1" dirty="0" smtClean="0"/>
              <a:t>Church discipline then is not merely exercised against sin against me—but sin in general as well.</a:t>
            </a:r>
          </a:p>
          <a:p>
            <a:r>
              <a:rPr lang="en-US" sz="2800" b="1" dirty="0" smtClean="0"/>
              <a:t>Heaven is going to back up this action.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“Deliver to Satan”</a:t>
            </a:r>
            <a:endParaRPr lang="en-US" sz="6600" b="1" dirty="0"/>
          </a:p>
        </p:txBody>
      </p:sp>
      <p:sp>
        <p:nvSpPr>
          <p:cNvPr id="3" name="Content Placeholder 2"/>
          <p:cNvSpPr>
            <a:spLocks noGrp="1"/>
          </p:cNvSpPr>
          <p:nvPr>
            <p:ph idx="1"/>
          </p:nvPr>
        </p:nvSpPr>
        <p:spPr/>
        <p:txBody>
          <a:bodyPr>
            <a:normAutofit/>
          </a:bodyPr>
          <a:lstStyle/>
          <a:p>
            <a:r>
              <a:rPr lang="en-US" sz="2800" b="1" dirty="0" smtClean="0"/>
              <a:t>5:5</a:t>
            </a:r>
          </a:p>
          <a:p>
            <a:r>
              <a:rPr lang="en-US" sz="2800" b="1" dirty="0" smtClean="0"/>
              <a:t>There are only two sides.</a:t>
            </a:r>
          </a:p>
          <a:p>
            <a:r>
              <a:rPr lang="en-US" sz="2800" b="1" dirty="0" smtClean="0"/>
              <a:t>This man has chosen his side.  </a:t>
            </a:r>
            <a:r>
              <a:rPr lang="en-US" sz="2800" b="1" u="sng" dirty="0" smtClean="0"/>
              <a:t>Recognize his choice.  </a:t>
            </a:r>
            <a:r>
              <a:rPr lang="en-US" sz="2800" b="1" dirty="0" smtClean="0"/>
              <a:t>There is no middle ground here.  He is definitely lost.  There is no question mark over his spiritual condition.  Having the continual support of God’s people is only enabling this man.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“Destruction of His Flesh”</a:t>
            </a:r>
            <a:endParaRPr lang="en-US" sz="6000" b="1" dirty="0"/>
          </a:p>
        </p:txBody>
      </p:sp>
      <p:sp>
        <p:nvSpPr>
          <p:cNvPr id="3" name="Content Placeholder 2"/>
          <p:cNvSpPr>
            <a:spLocks noGrp="1"/>
          </p:cNvSpPr>
          <p:nvPr>
            <p:ph idx="1"/>
          </p:nvPr>
        </p:nvSpPr>
        <p:spPr/>
        <p:txBody>
          <a:bodyPr/>
          <a:lstStyle/>
          <a:p>
            <a:r>
              <a:rPr lang="en-US" sz="2800" b="1" dirty="0" smtClean="0"/>
              <a:t>5:5</a:t>
            </a:r>
          </a:p>
          <a:p>
            <a:r>
              <a:rPr lang="en-US" sz="2800" b="1" dirty="0" smtClean="0"/>
              <a:t>The purpose is to make this man see what his sin is actually costing him.</a:t>
            </a:r>
          </a:p>
          <a:p>
            <a:r>
              <a:rPr lang="en-US" sz="2800" b="1" dirty="0" smtClean="0"/>
              <a:t>To break the hold that sin has on him.</a:t>
            </a:r>
          </a:p>
          <a:p>
            <a:r>
              <a:rPr lang="en-US" sz="2800" b="1" dirty="0" smtClean="0"/>
              <a:t>That the spirit may be saved.  Here is the purpose.</a:t>
            </a:r>
          </a:p>
          <a:p>
            <a:r>
              <a:rPr lang="en-US" sz="2800" b="1" u="sng" dirty="0" smtClean="0"/>
              <a:t>The spirit is worth such an effort.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898</Words>
  <Application>Microsoft Office PowerPoint</Application>
  <PresentationFormat>On-screen Show (4:3)</PresentationFormat>
  <Paragraphs>114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Church Discipline</vt:lpstr>
      <vt:lpstr>Could This Be Me?</vt:lpstr>
      <vt:lpstr>“Become Arrogant”</vt:lpstr>
      <vt:lpstr>Slide 4</vt:lpstr>
      <vt:lpstr>“Have not Mourned”</vt:lpstr>
      <vt:lpstr>“Already Judged Him”</vt:lpstr>
      <vt:lpstr>“In the Name of Jesus”</vt:lpstr>
      <vt:lpstr>“Deliver to Satan”</vt:lpstr>
      <vt:lpstr>“Destruction of His Flesh”</vt:lpstr>
      <vt:lpstr>“A Little Leaven”</vt:lpstr>
      <vt:lpstr>Slide 11</vt:lpstr>
      <vt:lpstr>Church Discipline</vt:lpstr>
      <vt:lpstr>“I Wrote You”</vt:lpstr>
      <vt:lpstr>“I Did Not at all Mean”</vt:lpstr>
      <vt:lpstr>What He Did Teach</vt:lpstr>
      <vt:lpstr>“Not Even to Eat With”</vt:lpstr>
      <vt:lpstr>Slide 17</vt:lpstr>
      <vt:lpstr>“Do You Not Judge?”</vt:lpstr>
      <vt:lpstr>Specific Judgments</vt:lpstr>
      <vt:lpstr>Slide 20</vt:lpstr>
      <vt:lpstr>Family</vt:lpstr>
      <vt:lpstr>Have The Conversation</vt:lpstr>
      <vt:lpstr>What Family Should Do for Us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Discipline</dc:title>
  <dc:creator>Mark Dunagan</dc:creator>
  <cp:lastModifiedBy>Mark Dunagan</cp:lastModifiedBy>
  <cp:revision>24</cp:revision>
  <dcterms:created xsi:type="dcterms:W3CDTF">2012-08-22T15:40:38Z</dcterms:created>
  <dcterms:modified xsi:type="dcterms:W3CDTF">2013-09-08T22:54:54Z</dcterms:modified>
</cp:coreProperties>
</file>