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57" r:id="rId5"/>
    <p:sldId id="283" r:id="rId6"/>
    <p:sldId id="284" r:id="rId7"/>
    <p:sldId id="258" r:id="rId8"/>
    <p:sldId id="273" r:id="rId9"/>
    <p:sldId id="286" r:id="rId10"/>
    <p:sldId id="259" r:id="rId11"/>
    <p:sldId id="287" r:id="rId12"/>
    <p:sldId id="288" r:id="rId13"/>
    <p:sldId id="292" r:id="rId14"/>
    <p:sldId id="293" r:id="rId15"/>
    <p:sldId id="260" r:id="rId16"/>
    <p:sldId id="261" r:id="rId17"/>
    <p:sldId id="274" r:id="rId18"/>
    <p:sldId id="294" r:id="rId19"/>
    <p:sldId id="262" r:id="rId20"/>
    <p:sldId id="285" r:id="rId21"/>
    <p:sldId id="263" r:id="rId22"/>
    <p:sldId id="275" r:id="rId23"/>
    <p:sldId id="265" r:id="rId24"/>
    <p:sldId id="264" r:id="rId25"/>
    <p:sldId id="289" r:id="rId26"/>
    <p:sldId id="266" r:id="rId27"/>
    <p:sldId id="267" r:id="rId28"/>
    <p:sldId id="268" r:id="rId29"/>
    <p:sldId id="269" r:id="rId30"/>
    <p:sldId id="270" r:id="rId31"/>
    <p:sldId id="271" r:id="rId32"/>
    <p:sldId id="272" r:id="rId33"/>
    <p:sldId id="276" r:id="rId34"/>
    <p:sldId id="290" r:id="rId35"/>
    <p:sldId id="277" r:id="rId36"/>
    <p:sldId id="278" r:id="rId37"/>
    <p:sldId id="279" r:id="rId38"/>
    <p:sldId id="280" r:id="rId39"/>
    <p:sldId id="291"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EDF85-75B4-454E-B528-CA3CEA6EC94C}"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EDF85-75B4-454E-B528-CA3CEA6EC94C}"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EDF85-75B4-454E-B528-CA3CEA6EC94C}"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EDF85-75B4-454E-B528-CA3CEA6EC94C}"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EDF85-75B4-454E-B528-CA3CEA6EC94C}"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EDF85-75B4-454E-B528-CA3CEA6EC94C}"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EDF85-75B4-454E-B528-CA3CEA6EC94C}" type="datetimeFigureOut">
              <a:rPr lang="en-US" smtClean="0"/>
              <a:pPr/>
              <a:t>8/11/2013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EDF85-75B4-454E-B528-CA3CEA6EC94C}" type="datetimeFigureOut">
              <a:rPr lang="en-US" smtClean="0"/>
              <a:pPr/>
              <a:t>8/11/2013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EDF85-75B4-454E-B528-CA3CEA6EC94C}" type="datetimeFigureOut">
              <a:rPr lang="en-US" smtClean="0"/>
              <a:pPr/>
              <a:t>8/11/2013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EDF85-75B4-454E-B528-CA3CEA6EC94C}"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EDF85-75B4-454E-B528-CA3CEA6EC94C}"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B6915-AF5C-4D31-955A-0AE9A4FE02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EDF85-75B4-454E-B528-CA3CEA6EC94C}" type="datetimeFigureOut">
              <a:rPr lang="en-US" smtClean="0"/>
              <a:pPr/>
              <a:t>8/11/2013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B6915-AF5C-4D31-955A-0AE9A4FE02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solidFill>
                  <a:srgbClr val="C00000"/>
                </a:solidFill>
                <a:effectLst>
                  <a:outerShdw blurRad="38100" dist="38100" dir="2700000" algn="tl">
                    <a:srgbClr val="000000">
                      <a:alpha val="43137"/>
                    </a:srgbClr>
                  </a:outerShdw>
                </a:effectLst>
              </a:rPr>
              <a:t>Start Young</a:t>
            </a:r>
            <a:endParaRPr lang="en-US" sz="9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70C0"/>
                </a:solidFill>
              </a:rPr>
              <a:t>The Devil Starts Young</a:t>
            </a:r>
            <a:endParaRPr lang="en-US" sz="6600" b="1" dirty="0">
              <a:solidFill>
                <a:srgbClr val="0070C0"/>
              </a:solidFill>
            </a:endParaRPr>
          </a:p>
        </p:txBody>
      </p:sp>
      <p:sp>
        <p:nvSpPr>
          <p:cNvPr id="3" name="Content Placeholder 2"/>
          <p:cNvSpPr>
            <a:spLocks noGrp="1"/>
          </p:cNvSpPr>
          <p:nvPr>
            <p:ph idx="1"/>
          </p:nvPr>
        </p:nvSpPr>
        <p:spPr/>
        <p:txBody>
          <a:bodyPr/>
          <a:lstStyle/>
          <a:p>
            <a:r>
              <a:rPr lang="en-US" b="1" dirty="0" smtClean="0"/>
              <a:t>To get into their thoughts.</a:t>
            </a:r>
          </a:p>
          <a:p>
            <a:r>
              <a:rPr lang="en-US" b="1" dirty="0" smtClean="0"/>
              <a:t>To use their foolishness against them.</a:t>
            </a:r>
          </a:p>
          <a:p>
            <a:r>
              <a:rPr lang="en-US" b="1" dirty="0" smtClean="0"/>
              <a:t>To derail them.</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C00000"/>
                </a:solidFill>
                <a:effectLst>
                  <a:outerShdw blurRad="38100" dist="38100" dir="2700000" algn="tl">
                    <a:srgbClr val="000000">
                      <a:alpha val="43137"/>
                    </a:srgbClr>
                  </a:outerShdw>
                </a:effectLst>
              </a:rPr>
              <a:t>Fast Facts </a:t>
            </a:r>
            <a:endParaRPr lang="en-US" sz="72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10 is the new 15?</a:t>
            </a:r>
          </a:p>
          <a:p>
            <a:r>
              <a:rPr lang="en-US" b="1" dirty="0" smtClean="0"/>
              <a:t>Between the ages of 3 and 17, today’s child will have spent 3-5 years of their life in front </a:t>
            </a:r>
            <a:r>
              <a:rPr lang="en-US" b="1" dirty="0" smtClean="0"/>
              <a:t>a of </a:t>
            </a:r>
            <a:r>
              <a:rPr lang="en-US" b="1" dirty="0" smtClean="0"/>
              <a:t>computer and viewing things online.</a:t>
            </a:r>
          </a:p>
          <a:p>
            <a:r>
              <a:rPr lang="en-US" b="1" dirty="0" smtClean="0"/>
              <a:t>By the time that kids are 12 they are describing themselves as flirtatious, sexy, trendy and cool.</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Ages 8-12</a:t>
            </a:r>
          </a:p>
          <a:p>
            <a:r>
              <a:rPr lang="en-US" b="1" dirty="0" smtClean="0"/>
              <a:t>More drug use.</a:t>
            </a:r>
          </a:p>
          <a:p>
            <a:r>
              <a:rPr lang="en-US" b="1" dirty="0" smtClean="0"/>
              <a:t>More sexual contact and behavior.</a:t>
            </a:r>
          </a:p>
          <a:p>
            <a:r>
              <a:rPr lang="en-US" b="1" dirty="0" smtClean="0"/>
              <a:t>More suicides.</a:t>
            </a:r>
          </a:p>
          <a:p>
            <a:r>
              <a:rPr lang="en-US" b="1" dirty="0" smtClean="0"/>
              <a:t>More eating disorders.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They view anything on the Internet as being valid.</a:t>
            </a:r>
          </a:p>
          <a:p>
            <a:r>
              <a:rPr lang="en-US" b="1" dirty="0" smtClean="0"/>
              <a:t>Many kids 8-12 on their own.  Shopping for their own clothes, making their own lunches, often eating dinner out of a box all alone.</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Ironically, kids are growing up too fast these days and then not fast enough.  Our culture pushes children to act and look like adults at younger and younger ages, and then tells them to slow down and stay in adolescence as long as they want.</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 men of the city, the men of Sodom, surrounded the house, both </a:t>
            </a:r>
            <a:r>
              <a:rPr lang="en-US" b="1" i="1" dirty="0" smtClean="0"/>
              <a:t>young</a:t>
            </a:r>
            <a:r>
              <a:rPr lang="en-US" b="1" dirty="0" smtClean="0"/>
              <a:t> and old, all the people from every quarter” (Genesis 19:4)</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 wicked are estranged </a:t>
            </a:r>
            <a:r>
              <a:rPr lang="en-US" b="1" i="1" dirty="0" smtClean="0"/>
              <a:t>from the womb</a:t>
            </a:r>
            <a:r>
              <a:rPr lang="en-US" b="1" dirty="0" smtClean="0"/>
              <a:t>; these who speak lies go astray </a:t>
            </a:r>
            <a:r>
              <a:rPr lang="en-US" b="1" i="1" dirty="0" smtClean="0"/>
              <a:t>from birth</a:t>
            </a:r>
            <a:r>
              <a:rPr lang="en-US" b="1" dirty="0" smtClean="0"/>
              <a:t>” (Psalm 58:3)</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Does not mean one is born astray.</a:t>
            </a:r>
          </a:p>
          <a:p>
            <a:r>
              <a:rPr lang="en-US" b="1" dirty="0" smtClean="0"/>
              <a:t>But it does mean that sinful thoughts and habits can be established from an early age.</a:t>
            </a:r>
          </a:p>
          <a:p>
            <a:r>
              <a:rPr lang="en-US" b="1" dirty="0" smtClean="0"/>
              <a:t>The course for rebellion can be chosen early 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Toward other men:  Venom, trash talk.</a:t>
            </a:r>
          </a:p>
          <a:p>
            <a:r>
              <a:rPr lang="en-US" b="1" dirty="0" smtClean="0"/>
              <a:t>Toward God:  A deaf ear.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“So remove, vexation from your heart” (Ecclesiastes 11:10)</a:t>
            </a:r>
          </a:p>
          <a:p>
            <a:r>
              <a:rPr lang="en-US" b="1" dirty="0" smtClean="0"/>
              <a:t>Vexation is</a:t>
            </a:r>
            <a:r>
              <a:rPr lang="en-US" b="1" i="1" dirty="0" smtClean="0"/>
              <a:t> already </a:t>
            </a:r>
            <a:r>
              <a:rPr lang="en-US" b="1" dirty="0" smtClean="0"/>
              <a:t>there to remove.</a:t>
            </a:r>
          </a:p>
          <a:p>
            <a:r>
              <a:rPr lang="en-US" b="1" dirty="0" smtClean="0"/>
              <a:t>“Remember also your Creator in the days of your youth” (Ecclesiastes 12:1).</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promega.files.wordpress.com/2011/04/friends_childre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cdpchurch.org/wp-content/uploads/2012/09/560872_516308531717928_1923984026_n-400x266.jpg"/>
          <p:cNvPicPr>
            <a:picLocks noChangeAspect="1" noChangeArrowheads="1"/>
          </p:cNvPicPr>
          <p:nvPr/>
        </p:nvPicPr>
        <p:blipFill>
          <a:blip r:embed="rId2" cstate="print"/>
          <a:srcRect/>
          <a:stretch>
            <a:fillRect/>
          </a:stretch>
        </p:blipFill>
        <p:spPr bwMode="auto">
          <a:xfrm>
            <a:off x="304801" y="457200"/>
            <a:ext cx="8549866" cy="6019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emotionaldevelopment.org/wordpress/wp-content/uploads/Ignoring_Parents.jpg"/>
          <p:cNvPicPr>
            <a:picLocks noChangeAspect="1" noChangeArrowheads="1"/>
          </p:cNvPicPr>
          <p:nvPr/>
        </p:nvPicPr>
        <p:blipFill>
          <a:blip r:embed="rId2" cstate="print"/>
          <a:srcRect/>
          <a:stretch>
            <a:fillRect/>
          </a:stretch>
        </p:blipFill>
        <p:spPr bwMode="auto">
          <a:xfrm>
            <a:off x="2362200" y="381000"/>
            <a:ext cx="4191000" cy="631174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C00000"/>
                </a:solidFill>
              </a:rPr>
              <a:t>Vexation Stages</a:t>
            </a:r>
            <a:endParaRPr lang="en-US" sz="8000" b="1" dirty="0">
              <a:solidFill>
                <a:srgbClr val="C00000"/>
              </a:solidFill>
            </a:endParaRPr>
          </a:p>
        </p:txBody>
      </p:sp>
      <p:sp>
        <p:nvSpPr>
          <p:cNvPr id="3" name="Content Placeholder 2"/>
          <p:cNvSpPr>
            <a:spLocks noGrp="1"/>
          </p:cNvSpPr>
          <p:nvPr>
            <p:ph idx="1"/>
          </p:nvPr>
        </p:nvSpPr>
        <p:spPr/>
        <p:txBody>
          <a:bodyPr/>
          <a:lstStyle/>
          <a:p>
            <a:r>
              <a:rPr lang="en-US" b="1" dirty="0" smtClean="0"/>
              <a:t>13-15</a:t>
            </a:r>
          </a:p>
          <a:p>
            <a:r>
              <a:rPr lang="en-US" b="1" dirty="0" smtClean="0"/>
              <a:t>Now it is 8-12—or younger.</a:t>
            </a:r>
          </a:p>
          <a:p>
            <a:r>
              <a:rPr lang="en-US" b="1" dirty="0" smtClean="0"/>
              <a:t>Can’t drive yet.</a:t>
            </a:r>
          </a:p>
          <a:p>
            <a:r>
              <a:rPr lang="en-US" b="1" dirty="0" smtClean="0"/>
              <a:t>Hard time finding a job.</a:t>
            </a:r>
          </a:p>
          <a:p>
            <a:r>
              <a:rPr lang="en-US" b="1" dirty="0" smtClean="0"/>
              <a:t>After a breakup.</a:t>
            </a:r>
          </a:p>
          <a:p>
            <a:r>
              <a:rPr lang="en-US" b="1" dirty="0" smtClean="0"/>
              <a:t>When you are the newbie.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18-21</a:t>
            </a:r>
          </a:p>
          <a:p>
            <a:r>
              <a:rPr lang="en-US" b="1" dirty="0" smtClean="0"/>
              <a:t>I am in college—I am now more intelligent than my parents.</a:t>
            </a:r>
          </a:p>
          <a:p>
            <a:r>
              <a:rPr lang="en-US" b="1" dirty="0" smtClean="0"/>
              <a:t>With an education and a career….</a:t>
            </a:r>
          </a:p>
          <a:p>
            <a:r>
              <a:rPr lang="en-US" b="1" dirty="0" smtClean="0"/>
              <a:t>I don’t need marriage.</a:t>
            </a:r>
          </a:p>
          <a:p>
            <a:r>
              <a:rPr lang="en-US" b="1" dirty="0" smtClean="0"/>
              <a:t>I don’t need God.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Observe.</a:t>
            </a:r>
          </a:p>
          <a:p>
            <a:r>
              <a:rPr lang="en-US" b="1" dirty="0" smtClean="0"/>
              <a:t>It is your job to remember God.</a:t>
            </a:r>
          </a:p>
          <a:p>
            <a:r>
              <a:rPr lang="en-US" b="1" dirty="0" smtClean="0"/>
              <a:t>It is your job to work on your mental attitude.</a:t>
            </a:r>
          </a:p>
          <a:p>
            <a:r>
              <a:rPr lang="en-US" b="1" dirty="0" smtClean="0"/>
              <a:t>It is your job to make sure you have the right perspective.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r>
              <a:rPr lang="en-US" sz="8000" b="1" dirty="0" smtClean="0">
                <a:solidFill>
                  <a:schemeClr val="accent2">
                    <a:lumMod val="75000"/>
                  </a:schemeClr>
                </a:solidFill>
                <a:effectLst>
                  <a:outerShdw blurRad="38100" dist="38100" dir="2700000" algn="tl">
                    <a:srgbClr val="000000">
                      <a:alpha val="43137"/>
                    </a:srgbClr>
                  </a:outerShdw>
                </a:effectLst>
              </a:rPr>
              <a:t>Danger Areas</a:t>
            </a:r>
            <a:endParaRPr lang="en-US" sz="80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ordfromthewell.files.wordpress.com/2012/02/honoring-parents.jpg"/>
          <p:cNvPicPr>
            <a:picLocks noChangeAspect="1" noChangeArrowheads="1"/>
          </p:cNvPicPr>
          <p:nvPr/>
        </p:nvPicPr>
        <p:blipFill>
          <a:blip r:embed="rId2" cstate="print"/>
          <a:srcRect/>
          <a:stretch>
            <a:fillRect/>
          </a:stretch>
        </p:blipFill>
        <p:spPr bwMode="auto">
          <a:xfrm>
            <a:off x="762000" y="1600200"/>
            <a:ext cx="7574749" cy="6553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70C0"/>
                </a:solidFill>
              </a:rPr>
              <a:t>How You View Parents</a:t>
            </a:r>
            <a:endParaRPr lang="en-US" sz="6600" b="1" dirty="0">
              <a:solidFill>
                <a:srgbClr val="0070C0"/>
              </a:solidFill>
            </a:endParaRPr>
          </a:p>
        </p:txBody>
      </p:sp>
      <p:sp>
        <p:nvSpPr>
          <p:cNvPr id="3" name="Content Placeholder 2"/>
          <p:cNvSpPr>
            <a:spLocks noGrp="1"/>
          </p:cNvSpPr>
          <p:nvPr>
            <p:ph idx="1"/>
          </p:nvPr>
        </p:nvSpPr>
        <p:spPr/>
        <p:txBody>
          <a:bodyPr/>
          <a:lstStyle/>
          <a:p>
            <a:r>
              <a:rPr lang="en-US" b="1" dirty="0" smtClean="0"/>
              <a:t>With contempt?</a:t>
            </a:r>
          </a:p>
          <a:p>
            <a:r>
              <a:rPr lang="en-US" b="1" dirty="0" smtClean="0"/>
              <a:t>Making fun of them?</a:t>
            </a:r>
          </a:p>
          <a:p>
            <a:r>
              <a:rPr lang="en-US" b="1" dirty="0" smtClean="0"/>
              <a:t>Embarrassed to be with them?</a:t>
            </a:r>
          </a:p>
          <a:p>
            <a:r>
              <a:rPr lang="en-US" b="1" dirty="0" smtClean="0"/>
              <a:t>“The eye that mocks a father, and scorns a mother, the ravens of the valley will pick it out, and the young eagles will eat it” (Proverbs 30:17)</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chemeClr val="accent2">
                    <a:lumMod val="75000"/>
                  </a:schemeClr>
                </a:solidFill>
              </a:rPr>
              <a:t>Honor</a:t>
            </a:r>
            <a:endParaRPr lang="en-US" sz="8000" b="1" dirty="0">
              <a:solidFill>
                <a:schemeClr val="accent2">
                  <a:lumMod val="75000"/>
                </a:schemeClr>
              </a:solidFill>
            </a:endParaRPr>
          </a:p>
        </p:txBody>
      </p:sp>
      <p:sp>
        <p:nvSpPr>
          <p:cNvPr id="3" name="Content Placeholder 2"/>
          <p:cNvSpPr>
            <a:spLocks noGrp="1"/>
          </p:cNvSpPr>
          <p:nvPr>
            <p:ph idx="1"/>
          </p:nvPr>
        </p:nvSpPr>
        <p:spPr/>
        <p:txBody>
          <a:bodyPr/>
          <a:lstStyle/>
          <a:p>
            <a:r>
              <a:rPr lang="en-US" b="1" dirty="0" smtClean="0"/>
              <a:t>Ephesians 6:1-2</a:t>
            </a:r>
          </a:p>
          <a:p>
            <a:r>
              <a:rPr lang="en-US" b="1" dirty="0" smtClean="0"/>
              <a:t>Exodus 20:12</a:t>
            </a:r>
          </a:p>
          <a:p>
            <a:r>
              <a:rPr lang="en-US" b="1" dirty="0" smtClean="0"/>
              <a:t>Romans 1:30</a:t>
            </a:r>
          </a:p>
          <a:p>
            <a:r>
              <a:rPr lang="en-US" b="1" dirty="0" smtClean="0"/>
              <a:t>The predictable result of a conscious decision to live for self.</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C000"/>
                </a:solidFill>
                <a:effectLst>
                  <a:outerShdw blurRad="38100" dist="38100" dir="2700000" algn="tl">
                    <a:srgbClr val="000000">
                      <a:alpha val="43137"/>
                    </a:srgbClr>
                  </a:outerShdw>
                </a:effectLst>
              </a:rPr>
              <a:t>Do I Really See?</a:t>
            </a:r>
            <a:endParaRPr lang="en-US" sz="8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The value of their correction: Proverbs 13:1</a:t>
            </a:r>
          </a:p>
          <a:p>
            <a:r>
              <a:rPr lang="en-US" b="1" dirty="0" smtClean="0"/>
              <a:t>The value their input and advice?</a:t>
            </a:r>
          </a:p>
          <a:p>
            <a:r>
              <a:rPr lang="en-US" b="1" dirty="0" smtClean="0"/>
              <a:t>What they have accomplished?</a:t>
            </a:r>
          </a:p>
          <a:p>
            <a:r>
              <a:rPr lang="en-US" b="1" dirty="0" smtClean="0"/>
              <a:t>The many years of happily married life to the same person.</a:t>
            </a:r>
          </a:p>
          <a:p>
            <a:r>
              <a:rPr lang="en-US" b="1" dirty="0" smtClean="0"/>
              <a:t>Working day in and day out.</a:t>
            </a:r>
          </a:p>
          <a:p>
            <a:r>
              <a:rPr lang="en-US" b="1" dirty="0" smtClean="0"/>
              <a:t>Consistently providing for the family.</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Putting the needs of the family ahead of their own.</a:t>
            </a:r>
          </a:p>
          <a:p>
            <a:r>
              <a:rPr lang="en-US" b="1" dirty="0" smtClean="0"/>
              <a:t>Keeping a clean and organized home.</a:t>
            </a:r>
          </a:p>
          <a:p>
            <a:r>
              <a:rPr lang="en-US" b="1" dirty="0" smtClean="0"/>
              <a:t>Having many real friends.</a:t>
            </a:r>
          </a:p>
          <a:p>
            <a:r>
              <a:rPr lang="en-US" b="1" dirty="0" smtClean="0"/>
              <a:t>Being able to be happy in all circumstances.</a:t>
            </a:r>
          </a:p>
          <a:p>
            <a:r>
              <a:rPr lang="en-US" b="1" dirty="0" smtClean="0"/>
              <a:t>Being able to wait.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cdn2-b.examiner.com/sites/default/files/styles/image_content_width/hash/73/b2/73b253f402879b5240614daaa25cb98c.jpg?itok=Yzq-bfdR"/>
          <p:cNvPicPr>
            <a:picLocks noChangeAspect="1" noChangeArrowheads="1"/>
          </p:cNvPicPr>
          <p:nvPr/>
        </p:nvPicPr>
        <p:blipFill>
          <a:blip r:embed="rId2" cstate="print"/>
          <a:srcRect/>
          <a:stretch>
            <a:fillRect/>
          </a:stretch>
        </p:blipFill>
        <p:spPr bwMode="auto">
          <a:xfrm>
            <a:off x="457200" y="304799"/>
            <a:ext cx="8001000" cy="604419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My parents have an established track-record—verses other voices.</a:t>
            </a:r>
          </a:p>
          <a:p>
            <a:r>
              <a:rPr lang="en-US" b="1" dirty="0" smtClean="0"/>
              <a:t>A record of wise decisions.</a:t>
            </a:r>
          </a:p>
          <a:p>
            <a:r>
              <a:rPr lang="en-US" b="1" dirty="0" smtClean="0"/>
              <a:t>Keeping their commitments.</a:t>
            </a:r>
          </a:p>
          <a:p>
            <a:r>
              <a:rPr lang="en-US" b="1" dirty="0" smtClean="0"/>
              <a:t>Doing what they preach.</a:t>
            </a:r>
          </a:p>
          <a:p>
            <a:r>
              <a:rPr lang="en-US" b="1" dirty="0" smtClean="0"/>
              <a:t>Being consistent for many years.</a:t>
            </a:r>
          </a:p>
          <a:p>
            <a:r>
              <a:rPr lang="en-US" b="1" dirty="0" smtClean="0"/>
              <a:t>They have serious credibility.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accent2">
                    <a:lumMod val="75000"/>
                  </a:schemeClr>
                </a:solidFill>
                <a:effectLst>
                  <a:outerShdw blurRad="38100" dist="38100" dir="2700000" algn="tl">
                    <a:srgbClr val="000000">
                      <a:alpha val="43137"/>
                    </a:srgbClr>
                  </a:outerShdw>
                </a:effectLst>
              </a:rPr>
              <a:t>Attempts to Derail Us</a:t>
            </a:r>
            <a:endParaRPr lang="en-US" sz="6600"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The habit of blaming others for our failures.</a:t>
            </a:r>
          </a:p>
          <a:p>
            <a:r>
              <a:rPr lang="en-US" b="1" dirty="0" smtClean="0"/>
              <a:t>The habit of making excuses.</a:t>
            </a:r>
          </a:p>
          <a:p>
            <a:r>
              <a:rPr lang="en-US" b="1" dirty="0" smtClean="0"/>
              <a:t>The habit of laziness.</a:t>
            </a:r>
          </a:p>
          <a:p>
            <a:r>
              <a:rPr lang="en-US" b="1" dirty="0" smtClean="0"/>
              <a:t>The habit of procrastination.</a:t>
            </a:r>
          </a:p>
          <a:p>
            <a:r>
              <a:rPr lang="en-US" b="1" dirty="0" smtClean="0"/>
              <a:t>The habit of playing before work.</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FFFF00"/>
                </a:solidFill>
                <a:effectLst>
                  <a:outerShdw blurRad="38100" dist="38100" dir="2700000" algn="tl">
                    <a:srgbClr val="000000">
                      <a:alpha val="43137"/>
                    </a:srgbClr>
                  </a:outerShdw>
                </a:effectLst>
              </a:rPr>
              <a:t>For Adults</a:t>
            </a:r>
            <a:endParaRPr lang="en-US" sz="72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Any attitudes that we have had for way too long that we adopted when young—and are not true?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C00000"/>
                </a:solidFill>
                <a:effectLst>
                  <a:outerShdw blurRad="38100" dist="38100" dir="2700000" algn="tl">
                    <a:srgbClr val="000000">
                      <a:alpha val="43137"/>
                    </a:srgbClr>
                  </a:outerShdw>
                </a:effectLst>
              </a:rPr>
              <a:t>For Kids</a:t>
            </a:r>
            <a:endParaRPr lang="en-US" sz="8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Do not give him a foothold in your life.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25.media.tumblr.com/tumblr_lrxvrtx2uz1qlqfndo1_500.jpg"/>
          <p:cNvPicPr>
            <a:picLocks noChangeAspect="1" noChangeArrowheads="1"/>
          </p:cNvPicPr>
          <p:nvPr/>
        </p:nvPicPr>
        <p:blipFill>
          <a:blip r:embed="rId2" cstate="print"/>
          <a:srcRect/>
          <a:stretch>
            <a:fillRect/>
          </a:stretch>
        </p:blipFill>
        <p:spPr bwMode="auto">
          <a:xfrm>
            <a:off x="313899" y="761999"/>
            <a:ext cx="8525301" cy="571195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solidFill>
                  <a:srgbClr val="FFC000"/>
                </a:solidFill>
                <a:effectLst>
                  <a:outerShdw blurRad="38100" dist="38100" dir="2700000" algn="tl">
                    <a:srgbClr val="000000">
                      <a:alpha val="43137"/>
                    </a:srgbClr>
                  </a:outerShdw>
                </a:effectLst>
              </a:rPr>
              <a:t>Footholds</a:t>
            </a:r>
            <a:endParaRPr lang="en-US" sz="88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You will not be popular if you seriously pray or read your Bible.</a:t>
            </a:r>
          </a:p>
          <a:p>
            <a:r>
              <a:rPr lang="en-US" b="1" dirty="0" smtClean="0"/>
              <a:t>You are supposed to complain about going to worship.</a:t>
            </a:r>
          </a:p>
          <a:p>
            <a:r>
              <a:rPr lang="en-US" b="1" dirty="0" smtClean="0"/>
              <a:t>You will not be popular if you talk and are involved in Bible Class.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You are supposed to be embarrassed to be seen with your parents.</a:t>
            </a:r>
          </a:p>
          <a:p>
            <a:r>
              <a:rPr lang="en-US" b="1" dirty="0" smtClean="0"/>
              <a:t>Do not volunteer.</a:t>
            </a:r>
          </a:p>
          <a:p>
            <a:r>
              <a:rPr lang="en-US" b="1" dirty="0" smtClean="0"/>
              <a:t>Do not lead.</a:t>
            </a:r>
          </a:p>
          <a:p>
            <a:r>
              <a:rPr lang="en-US" b="1" dirty="0" smtClean="0"/>
              <a:t>Do not talk about your faith.</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Hold back—let someone else do the hard stuff.</a:t>
            </a:r>
          </a:p>
          <a:p>
            <a:r>
              <a:rPr lang="en-US" b="1" dirty="0" smtClean="0"/>
              <a:t>Whine and sulk to get your way.</a:t>
            </a:r>
          </a:p>
          <a:p>
            <a:r>
              <a:rPr lang="en-US" b="1" dirty="0" smtClean="0"/>
              <a:t>If you don’t get your way—punish people by having a poor attitude.</a:t>
            </a:r>
          </a:p>
          <a:p>
            <a:r>
              <a:rPr lang="en-US" b="1" dirty="0" smtClean="0"/>
              <a:t>Only listen to your own generation.</a:t>
            </a:r>
          </a:p>
          <a:p>
            <a:r>
              <a:rPr lang="en-US" b="1" dirty="0" smtClean="0"/>
              <a:t>1 Kings 12:10, 13</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Desire independence from God and responsibility.</a:t>
            </a:r>
          </a:p>
          <a:p>
            <a:r>
              <a:rPr lang="en-US" b="1" dirty="0" smtClean="0"/>
              <a:t>Desire to do less.</a:t>
            </a:r>
          </a:p>
          <a:p>
            <a:r>
              <a:rPr lang="en-US" b="1" dirty="0" smtClean="0"/>
              <a:t>Desire lower expectations.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0070C0"/>
                </a:solidFill>
                <a:effectLst>
                  <a:outerShdw blurRad="38100" dist="38100" dir="2700000" algn="tl">
                    <a:srgbClr val="000000">
                      <a:alpha val="43137"/>
                    </a:srgbClr>
                  </a:outerShdw>
                </a:effectLst>
              </a:rPr>
              <a:t>Practical Help</a:t>
            </a:r>
            <a:endParaRPr lang="en-US" sz="8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Take control of your head.</a:t>
            </a:r>
          </a:p>
          <a:p>
            <a:r>
              <a:rPr lang="en-US" b="1" dirty="0" smtClean="0"/>
              <a:t>Philippians 4:8</a:t>
            </a:r>
          </a:p>
          <a:p>
            <a:r>
              <a:rPr lang="en-US" b="1" dirty="0" smtClean="0"/>
              <a:t>Actually say to yourself:</a:t>
            </a:r>
          </a:p>
          <a:p>
            <a:r>
              <a:rPr lang="en-US" b="1" dirty="0" smtClean="0"/>
              <a:t>“Thinking about this isn’t going to do me any good”</a:t>
            </a:r>
          </a:p>
          <a:p>
            <a:r>
              <a:rPr lang="en-US" b="1" dirty="0" smtClean="0"/>
              <a:t>“This thought will only lead to unhappiness”</a:t>
            </a:r>
          </a:p>
          <a:p>
            <a:r>
              <a:rPr lang="en-US" b="1" dirty="0" smtClean="0"/>
              <a:t>“That idea is not true”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00B050"/>
                </a:solidFill>
                <a:effectLst>
                  <a:outerShdw blurRad="38100" dist="38100" dir="2700000" algn="tl">
                    <a:srgbClr val="000000">
                      <a:alpha val="43137"/>
                    </a:srgbClr>
                  </a:outerShdw>
                </a:effectLst>
              </a:rPr>
              <a:t>For Parents</a:t>
            </a:r>
            <a:endParaRPr lang="en-US" sz="7200"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a:t>
            </a:r>
            <a:r>
              <a:rPr lang="en-US" b="1" i="1" dirty="0" smtClean="0"/>
              <a:t>Train up a child </a:t>
            </a:r>
            <a:r>
              <a:rPr lang="en-US" b="1" dirty="0" smtClean="0"/>
              <a:t>in the way he should go” (Proverbs 22:6)</a:t>
            </a:r>
          </a:p>
          <a:p>
            <a:r>
              <a:rPr lang="en-US" b="1" dirty="0" smtClean="0"/>
              <a:t>“Discipline your son </a:t>
            </a:r>
            <a:r>
              <a:rPr lang="en-US" b="1" i="1" dirty="0" smtClean="0"/>
              <a:t>while there is hope</a:t>
            </a:r>
            <a:r>
              <a:rPr lang="en-US" b="1" dirty="0" smtClean="0"/>
              <a:t>” (Proverbs 19:18)</a:t>
            </a:r>
          </a:p>
          <a:p>
            <a:r>
              <a:rPr lang="en-US" b="1" dirty="0" smtClean="0"/>
              <a:t>“Foolishness is bound up in the heart of a </a:t>
            </a:r>
            <a:r>
              <a:rPr lang="en-US" b="1" i="1" dirty="0" smtClean="0"/>
              <a:t>child</a:t>
            </a:r>
            <a:r>
              <a:rPr lang="en-US" b="1" dirty="0" smtClean="0"/>
              <a:t>, the rod of discipline will remove it far from them” (Proverbs 22:15)</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effectLst>
                  <a:outerShdw blurRad="38100" dist="38100" dir="2700000" algn="tl">
                    <a:srgbClr val="000000">
                      <a:alpha val="43137"/>
                    </a:srgbClr>
                  </a:outerShdw>
                </a:effectLst>
              </a:rPr>
              <a:t>Really Being Grown Up</a:t>
            </a:r>
            <a:endParaRPr lang="en-US" sz="5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Not so much about fashion.</a:t>
            </a:r>
          </a:p>
          <a:p>
            <a:r>
              <a:rPr lang="en-US" b="1" dirty="0" smtClean="0"/>
              <a:t>About attitude and behavior.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Hard worker</a:t>
            </a:r>
          </a:p>
          <a:p>
            <a:r>
              <a:rPr lang="en-US" b="1" dirty="0" smtClean="0"/>
              <a:t>Grateful</a:t>
            </a:r>
          </a:p>
          <a:p>
            <a:r>
              <a:rPr lang="en-US" b="1" dirty="0" smtClean="0"/>
              <a:t>Happy</a:t>
            </a:r>
          </a:p>
          <a:p>
            <a:r>
              <a:rPr lang="en-US" b="1" dirty="0" smtClean="0"/>
              <a:t>Content</a:t>
            </a:r>
          </a:p>
          <a:p>
            <a:r>
              <a:rPr lang="en-US" b="1" dirty="0" smtClean="0"/>
              <a:t>Diligent</a:t>
            </a:r>
          </a:p>
          <a:p>
            <a:r>
              <a:rPr lang="en-US" b="1" dirty="0" smtClean="0"/>
              <a:t>Unselfish</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Knowledgeable of the Bible.</a:t>
            </a:r>
          </a:p>
          <a:p>
            <a:r>
              <a:rPr lang="en-US" b="1" dirty="0" smtClean="0"/>
              <a:t>Involved in the church.</a:t>
            </a:r>
          </a:p>
          <a:p>
            <a:r>
              <a:rPr lang="en-US" b="1" dirty="0" smtClean="0"/>
              <a:t>Active in helping.</a:t>
            </a:r>
          </a:p>
          <a:p>
            <a:r>
              <a:rPr lang="en-US" b="1" dirty="0" smtClean="0"/>
              <a:t>Helping at home.</a:t>
            </a:r>
          </a:p>
          <a:p>
            <a:r>
              <a:rPr lang="en-US" b="1" dirty="0" smtClean="0"/>
              <a:t>Accepting responsibility.</a:t>
            </a:r>
          </a:p>
          <a:p>
            <a:r>
              <a:rPr lang="en-US" b="1" dirty="0" smtClean="0"/>
              <a:t>Encouraging others.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arentsconnect.com/editorial_images/14/overwhelmed-mom-holding-babies-0-280x280.jpg"/>
          <p:cNvPicPr>
            <a:picLocks noChangeAspect="1" noChangeArrowheads="1"/>
          </p:cNvPicPr>
          <p:nvPr/>
        </p:nvPicPr>
        <p:blipFill>
          <a:blip r:embed="rId2" cstate="print"/>
          <a:srcRect/>
          <a:stretch>
            <a:fillRect/>
          </a:stretch>
        </p:blipFill>
        <p:spPr bwMode="auto">
          <a:xfrm>
            <a:off x="1447800" y="533400"/>
            <a:ext cx="5867400" cy="5867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atmattersmost.files.wordpress.com/2012/01/overwhelmed.jpg"/>
          <p:cNvPicPr>
            <a:picLocks noChangeAspect="1" noChangeArrowheads="1"/>
          </p:cNvPicPr>
          <p:nvPr/>
        </p:nvPicPr>
        <p:blipFill>
          <a:blip r:embed="rId2" cstate="print"/>
          <a:srcRect/>
          <a:stretch>
            <a:fillRect/>
          </a:stretch>
        </p:blipFill>
        <p:spPr bwMode="auto">
          <a:xfrm>
            <a:off x="609600" y="838200"/>
            <a:ext cx="7620000" cy="50768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7030A0"/>
                </a:solidFill>
                <a:effectLst>
                  <a:outerShdw blurRad="38100" dist="38100" dir="2700000" algn="tl">
                    <a:srgbClr val="000000">
                      <a:alpha val="43137"/>
                    </a:srgbClr>
                  </a:outerShdw>
                </a:effectLst>
              </a:rPr>
              <a:t>Challenges</a:t>
            </a:r>
            <a:endParaRPr lang="en-US" sz="72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t>“I am busy right now”</a:t>
            </a:r>
          </a:p>
          <a:p>
            <a:r>
              <a:rPr lang="en-US" b="1" dirty="0" smtClean="0"/>
              <a:t>“I am overwhelmed right now”</a:t>
            </a:r>
          </a:p>
          <a:p>
            <a:r>
              <a:rPr lang="en-US" b="1" dirty="0" smtClean="0"/>
              <a:t>“They are just kids”</a:t>
            </a:r>
          </a:p>
          <a:p>
            <a:r>
              <a:rPr lang="en-US" b="1" dirty="0" smtClean="0"/>
              <a:t>“They will naturally grow out of it”</a:t>
            </a:r>
          </a:p>
          <a:p>
            <a:r>
              <a:rPr lang="en-US" b="1" dirty="0" smtClean="0"/>
              <a:t>“We still have plenty of time”</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“They really won’t become set in their ways until years later”</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wisdomfromthecouch.files.wordpress.com/2011/10/devil-on-shoulder.jpg"/>
          <p:cNvPicPr>
            <a:picLocks noChangeAspect="1" noChangeArrowheads="1"/>
          </p:cNvPicPr>
          <p:nvPr/>
        </p:nvPicPr>
        <p:blipFill>
          <a:blip r:embed="rId2" cstate="print"/>
          <a:srcRect/>
          <a:stretch>
            <a:fillRect/>
          </a:stretch>
        </p:blipFill>
        <p:spPr bwMode="auto">
          <a:xfrm>
            <a:off x="304800" y="457200"/>
            <a:ext cx="8458200" cy="59817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975</Words>
  <Application>Microsoft Office PowerPoint</Application>
  <PresentationFormat>On-screen Show (4:3)</PresentationFormat>
  <Paragraphs>131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Start Young</vt:lpstr>
      <vt:lpstr>Slide 2</vt:lpstr>
      <vt:lpstr>Slide 3</vt:lpstr>
      <vt:lpstr>For Parents</vt:lpstr>
      <vt:lpstr>Slide 5</vt:lpstr>
      <vt:lpstr>Slide 6</vt:lpstr>
      <vt:lpstr>Challenges</vt:lpstr>
      <vt:lpstr>Slide 8</vt:lpstr>
      <vt:lpstr>Slide 9</vt:lpstr>
      <vt:lpstr>The Devil Starts Young</vt:lpstr>
      <vt:lpstr>Fast Facts </vt:lpstr>
      <vt:lpstr>Slide 12</vt:lpstr>
      <vt:lpstr>Slide 13</vt:lpstr>
      <vt:lpstr>Slide 14</vt:lpstr>
      <vt:lpstr>Slide 15</vt:lpstr>
      <vt:lpstr>Slide 16</vt:lpstr>
      <vt:lpstr>Slide 17</vt:lpstr>
      <vt:lpstr>Slide 18</vt:lpstr>
      <vt:lpstr>Slide 19</vt:lpstr>
      <vt:lpstr>Slide 20</vt:lpstr>
      <vt:lpstr>Vexation Stages</vt:lpstr>
      <vt:lpstr>Slide 22</vt:lpstr>
      <vt:lpstr>Slide 23</vt:lpstr>
      <vt:lpstr>Danger Areas</vt:lpstr>
      <vt:lpstr>Slide 25</vt:lpstr>
      <vt:lpstr>How You View Parents</vt:lpstr>
      <vt:lpstr>Honor</vt:lpstr>
      <vt:lpstr>Do I Really See?</vt:lpstr>
      <vt:lpstr>Slide 29</vt:lpstr>
      <vt:lpstr>Slide 30</vt:lpstr>
      <vt:lpstr>Attempts to Derail Us</vt:lpstr>
      <vt:lpstr>For Adults</vt:lpstr>
      <vt:lpstr>For Kids</vt:lpstr>
      <vt:lpstr>Slide 34</vt:lpstr>
      <vt:lpstr>Footholds</vt:lpstr>
      <vt:lpstr>Slide 36</vt:lpstr>
      <vt:lpstr>Slide 37</vt:lpstr>
      <vt:lpstr>Slide 38</vt:lpstr>
      <vt:lpstr>Practical Help</vt:lpstr>
      <vt:lpstr>Really Being Grown Up</vt:lpstr>
      <vt:lpstr>Slide 41</vt:lpstr>
      <vt:lpstr>Slide 42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Young</dc:title>
  <dc:creator>Mark Dunagan</dc:creator>
  <cp:lastModifiedBy>Mark Dunagan</cp:lastModifiedBy>
  <cp:revision>33</cp:revision>
  <dcterms:created xsi:type="dcterms:W3CDTF">2013-08-07T17:19:54Z</dcterms:created>
  <dcterms:modified xsi:type="dcterms:W3CDTF">2013-08-11T23:17:40Z</dcterms:modified>
</cp:coreProperties>
</file>