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74" r:id="rId8"/>
    <p:sldId id="261" r:id="rId9"/>
    <p:sldId id="262" r:id="rId10"/>
    <p:sldId id="263" r:id="rId11"/>
    <p:sldId id="264" r:id="rId12"/>
    <p:sldId id="271" r:id="rId13"/>
    <p:sldId id="272" r:id="rId14"/>
    <p:sldId id="265" r:id="rId15"/>
    <p:sldId id="266" r:id="rId16"/>
    <p:sldId id="267" r:id="rId17"/>
    <p:sldId id="269" r:id="rId18"/>
    <p:sldId id="268" r:id="rId19"/>
    <p:sldId id="270"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32C715-543C-4A62-B8BB-578E1557908F}" type="datetimeFigureOut">
              <a:rPr lang="en-US" smtClean="0"/>
              <a:pPr/>
              <a:t>9/1/2013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2C715-543C-4A62-B8BB-578E1557908F}" type="datetimeFigureOut">
              <a:rPr lang="en-US" smtClean="0"/>
              <a:pPr/>
              <a:t>9/1/2013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2C715-543C-4A62-B8BB-578E1557908F}" type="datetimeFigureOut">
              <a:rPr lang="en-US" smtClean="0"/>
              <a:pPr/>
              <a:t>9/1/2013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2C715-543C-4A62-B8BB-578E1557908F}" type="datetimeFigureOut">
              <a:rPr lang="en-US" smtClean="0"/>
              <a:pPr/>
              <a:t>9/1/2013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32C715-543C-4A62-B8BB-578E1557908F}" type="datetimeFigureOut">
              <a:rPr lang="en-US" smtClean="0"/>
              <a:pPr/>
              <a:t>9/1/2013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32C715-543C-4A62-B8BB-578E1557908F}" type="datetimeFigureOut">
              <a:rPr lang="en-US" smtClean="0"/>
              <a:pPr/>
              <a:t>9/1/2013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32C715-543C-4A62-B8BB-578E1557908F}" type="datetimeFigureOut">
              <a:rPr lang="en-US" smtClean="0"/>
              <a:pPr/>
              <a:t>9/1/2013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32C715-543C-4A62-B8BB-578E1557908F}" type="datetimeFigureOut">
              <a:rPr lang="en-US" smtClean="0"/>
              <a:pPr/>
              <a:t>9/1/2013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2C715-543C-4A62-B8BB-578E1557908F}" type="datetimeFigureOut">
              <a:rPr lang="en-US" smtClean="0"/>
              <a:pPr/>
              <a:t>9/1/2013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2C715-543C-4A62-B8BB-578E1557908F}" type="datetimeFigureOut">
              <a:rPr lang="en-US" smtClean="0"/>
              <a:pPr/>
              <a:t>9/1/2013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2C715-543C-4A62-B8BB-578E1557908F}" type="datetimeFigureOut">
              <a:rPr lang="en-US" smtClean="0"/>
              <a:pPr/>
              <a:t>9/1/2013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77A08-3ACC-4E6F-BDE8-C79C29690F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2C715-543C-4A62-B8BB-578E1557908F}" type="datetimeFigureOut">
              <a:rPr lang="en-US" smtClean="0"/>
              <a:pPr/>
              <a:t>9/1/2013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77A08-3ACC-4E6F-BDE8-C79C29690F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solidFill>
                  <a:srgbClr val="C00000"/>
                </a:solidFill>
                <a:effectLst>
                  <a:outerShdw blurRad="38100" dist="38100" dir="2700000" algn="tl">
                    <a:srgbClr val="000000">
                      <a:alpha val="43137"/>
                    </a:srgbClr>
                  </a:outerShdw>
                </a:effectLst>
              </a:rPr>
              <a:t>The House of Mourning</a:t>
            </a:r>
            <a:endParaRPr lang="en-US" sz="96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C00000"/>
                </a:solidFill>
                <a:effectLst>
                  <a:outerShdw blurRad="38100" dist="38100" dir="2700000" algn="tl">
                    <a:srgbClr val="000000">
                      <a:alpha val="43137"/>
                    </a:srgbClr>
                  </a:outerShdw>
                </a:effectLst>
              </a:rPr>
              <a:t>Invest in Relationships Now</a:t>
            </a:r>
            <a:endParaRPr lang="en-US" sz="54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Tell your parents now how much you love them:  Proverbs 31:27-28</a:t>
            </a:r>
          </a:p>
          <a:p>
            <a:r>
              <a:rPr lang="en-US" b="1" dirty="0" smtClean="0"/>
              <a:t>Honor them now:  Ephesians 6:1-2</a:t>
            </a:r>
          </a:p>
          <a:p>
            <a:r>
              <a:rPr lang="en-US" b="1" dirty="0" smtClean="0"/>
              <a:t>Learn about the family history now.</a:t>
            </a:r>
          </a:p>
          <a:p>
            <a:r>
              <a:rPr lang="en-US" b="1" dirty="0" smtClean="0"/>
              <a:t>While they are still mentally sharp.</a:t>
            </a:r>
          </a:p>
          <a:p>
            <a:r>
              <a:rPr lang="en-US" b="1" dirty="0" smtClean="0"/>
              <a:t>Write it all down now.</a:t>
            </a:r>
          </a:p>
          <a:p>
            <a:r>
              <a:rPr lang="en-US" b="1" dirty="0" smtClean="0"/>
              <a:t>Ask them all the questions now.</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ox(in)">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box(in)">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box(in)">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box(in)">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1"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box(in)">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1"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box(in)">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1"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box(in)">
                                      <p:cBhvr>
                                        <p:cTn id="7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Love your siblings now.</a:t>
            </a:r>
          </a:p>
          <a:p>
            <a:r>
              <a:rPr lang="en-US" b="1" dirty="0" smtClean="0"/>
              <a:t>Learn to communicate now.</a:t>
            </a:r>
          </a:p>
          <a:p>
            <a:r>
              <a:rPr lang="en-US" b="1" dirty="0" smtClean="0"/>
              <a:t>Treat each other right now.</a:t>
            </a:r>
          </a:p>
          <a:p>
            <a:r>
              <a:rPr lang="en-US" b="1" dirty="0" smtClean="0"/>
              <a:t>For you will be dividing up all the stuff—with them.</a:t>
            </a:r>
          </a:p>
          <a:p>
            <a:r>
              <a:rPr lang="en-US" b="1" dirty="0" smtClean="0"/>
              <a:t>One day—it will just be you and them without any parents.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1"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checkerboard(across)">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1"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checkerboard(across)">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checkerboard(across)">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1"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checkerboard(across)">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1"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checkerboard(across)">
                                      <p:cBhvr>
                                        <p:cTn id="5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rgbClr val="C00000"/>
                </a:solidFill>
                <a:effectLst>
                  <a:outerShdw blurRad="38100" dist="38100" dir="2700000" algn="tl">
                    <a:srgbClr val="000000">
                      <a:alpha val="43137"/>
                    </a:srgbClr>
                  </a:outerShdw>
                </a:effectLst>
              </a:rPr>
              <a:t>Questions</a:t>
            </a:r>
            <a:endParaRPr lang="en-US" sz="88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How they were raised.</a:t>
            </a:r>
          </a:p>
          <a:p>
            <a:r>
              <a:rPr lang="en-US" b="1" dirty="0" smtClean="0"/>
              <a:t>What impacted them as a child.</a:t>
            </a:r>
          </a:p>
          <a:p>
            <a:r>
              <a:rPr lang="en-US" b="1" dirty="0" smtClean="0"/>
              <a:t>How they became a Christian and why.</a:t>
            </a:r>
          </a:p>
          <a:p>
            <a:r>
              <a:rPr lang="en-US" b="1" dirty="0" smtClean="0"/>
              <a:t>How they met.</a:t>
            </a:r>
          </a:p>
          <a:p>
            <a:r>
              <a:rPr lang="en-US" b="1" dirty="0" smtClean="0"/>
              <a:t>What attracted them to each other.</a:t>
            </a:r>
          </a:p>
          <a:p>
            <a:r>
              <a:rPr lang="en-US" b="1" dirty="0" smtClean="0"/>
              <a:t>Marriage advice.</a:t>
            </a:r>
          </a:p>
          <a:p>
            <a:r>
              <a:rPr lang="en-US" b="1" dirty="0" smtClean="0"/>
              <a:t>What life was like before you came along.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1"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linds(horizontal)">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1"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dissolve">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1"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dissolve">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1"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dissolve">
                                      <p:cBhvr>
                                        <p:cTn id="62" dur="5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1"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dissolve">
                                      <p:cBhvr>
                                        <p:cTn id="67" dur="5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1"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dissolve">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1"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dissolve">
                                      <p:cBhvr>
                                        <p:cTn id="77" dur="5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1"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dissolve">
                                      <p:cBhvr>
                                        <p:cTn id="8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Regrets.</a:t>
            </a:r>
          </a:p>
          <a:p>
            <a:r>
              <a:rPr lang="en-US" b="1" dirty="0" smtClean="0"/>
              <a:t>Anything you would do differently?</a:t>
            </a:r>
          </a:p>
          <a:p>
            <a:r>
              <a:rPr lang="en-US" b="1" dirty="0" smtClean="0"/>
              <a:t>Lessons learned.</a:t>
            </a:r>
          </a:p>
          <a:p>
            <a:r>
              <a:rPr lang="en-US" b="1" dirty="0" smtClean="0"/>
              <a:t>Why and how they stayed faithful.</a:t>
            </a:r>
          </a:p>
          <a:p>
            <a:r>
              <a:rPr lang="en-US" b="1" dirty="0" smtClean="0"/>
              <a:t>What has kept them faithful.</a:t>
            </a:r>
          </a:p>
          <a:p>
            <a:r>
              <a:rPr lang="en-US" b="1" dirty="0" smtClean="0"/>
              <a:t>What is your talent/purpose?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ox(in)">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box(in)">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box(in)">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box(in)">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box(in)">
                                      <p:cBhvr>
                                        <p:cTn id="57" dur="5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1"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box(in)">
                                      <p:cBhvr>
                                        <p:cTn id="6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tx2">
                    <a:lumMod val="60000"/>
                    <a:lumOff val="40000"/>
                  </a:schemeClr>
                </a:solidFill>
                <a:effectLst>
                  <a:outerShdw blurRad="38100" dist="38100" dir="2700000" algn="tl">
                    <a:srgbClr val="000000">
                      <a:alpha val="43137"/>
                    </a:srgbClr>
                  </a:outerShdw>
                </a:effectLst>
              </a:rPr>
              <a:t>Be Ahead of the Game</a:t>
            </a:r>
            <a:endParaRPr lang="en-US" sz="6600" b="1" dirty="0">
              <a:solidFill>
                <a:schemeClr val="tx2">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Write down the specifics for your funeral.</a:t>
            </a:r>
          </a:p>
          <a:p>
            <a:r>
              <a:rPr lang="en-US" b="1" dirty="0" smtClean="0"/>
              <a:t>Preferences for place, burial, etc…</a:t>
            </a:r>
          </a:p>
          <a:p>
            <a:r>
              <a:rPr lang="en-US" b="1" dirty="0" smtClean="0"/>
              <a:t>Write down your history—record it for the kids.</a:t>
            </a:r>
          </a:p>
          <a:p>
            <a:r>
              <a:rPr lang="en-US" b="1" dirty="0" smtClean="0"/>
              <a:t>Continue to teach long after you are dead.</a:t>
            </a:r>
          </a:p>
          <a:p>
            <a:r>
              <a:rPr lang="en-US" b="1" dirty="0" smtClean="0"/>
              <a:t>“He still speaks”: Hebrews 11:4</a:t>
            </a:r>
          </a:p>
          <a:p>
            <a:endParaRPr lang="en-US" b="1" dirty="0" smtClean="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ox(in)">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1"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dissolve">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1"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dissolve">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1"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dissolve">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1"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dissolve">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1"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dissolve">
                                      <p:cBhvr>
                                        <p:cTn id="6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B050"/>
                </a:solidFill>
                <a:effectLst>
                  <a:outerShdw blurRad="38100" dist="38100" dir="2700000" algn="tl">
                    <a:srgbClr val="000000">
                      <a:alpha val="43137"/>
                    </a:srgbClr>
                  </a:outerShdw>
                </a:effectLst>
              </a:rPr>
              <a:t>Help Them</a:t>
            </a:r>
            <a:endParaRPr lang="en-US" sz="80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Be willing to let go of the possessions.</a:t>
            </a:r>
          </a:p>
          <a:p>
            <a:r>
              <a:rPr lang="en-US" b="1" dirty="0" smtClean="0"/>
              <a:t>Down size.</a:t>
            </a:r>
          </a:p>
          <a:p>
            <a:r>
              <a:rPr lang="en-US" b="1" dirty="0" smtClean="0"/>
              <a:t>Have it divided up ahead of time.</a:t>
            </a:r>
          </a:p>
          <a:p>
            <a:r>
              <a:rPr lang="en-US" b="1" dirty="0" smtClean="0"/>
              <a:t>Matthew 7:12</a:t>
            </a:r>
          </a:p>
          <a:p>
            <a:r>
              <a:rPr lang="en-US" b="1" dirty="0" smtClean="0"/>
              <a:t>Have your will prepared.</a:t>
            </a:r>
          </a:p>
          <a:p>
            <a:r>
              <a:rPr lang="en-US" b="1" dirty="0" smtClean="0"/>
              <a:t>Have your finances in order.</a:t>
            </a:r>
          </a:p>
          <a:p>
            <a:r>
              <a:rPr lang="en-US" b="1" dirty="0" smtClean="0"/>
              <a:t>2 Corinthians 12:14</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1"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checkerboard(across)">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1"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blinds(horizontal)">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1"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blinds(horizontal)">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1"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blinds(horizontal)">
                                      <p:cBhvr>
                                        <p:cTn id="62" dur="5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blinds(horizontal)">
                                      <p:cBhvr>
                                        <p:cTn id="67" dur="5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1"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blinds(horizontal)">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1"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blinds(horizontal)">
                                      <p:cBhvr>
                                        <p:cTn id="77" dur="5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1"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blinds(horizontal)">
                                      <p:cBhvr>
                                        <p:cTn id="8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chemeClr val="tx2">
                    <a:lumMod val="50000"/>
                  </a:schemeClr>
                </a:solidFill>
                <a:effectLst>
                  <a:outerShdw blurRad="38100" dist="38100" dir="2700000" algn="tl">
                    <a:srgbClr val="000000">
                      <a:alpha val="43137"/>
                    </a:srgbClr>
                  </a:outerShdw>
                </a:effectLst>
              </a:rPr>
              <a:t>Whom You Marry</a:t>
            </a:r>
            <a:endParaRPr lang="en-US" sz="8000" b="1" dirty="0">
              <a:solidFill>
                <a:schemeClr val="tx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Will shift the dynamic of your family.</a:t>
            </a:r>
          </a:p>
          <a:p>
            <a:r>
              <a:rPr lang="en-US" b="1" dirty="0" smtClean="0"/>
              <a:t>More skeptical or more spiritual?</a:t>
            </a:r>
          </a:p>
          <a:p>
            <a:r>
              <a:rPr lang="en-US" b="1" dirty="0" smtClean="0"/>
              <a:t>More diligent or more lazy?</a:t>
            </a:r>
          </a:p>
          <a:p>
            <a:r>
              <a:rPr lang="en-US" b="1" dirty="0" smtClean="0"/>
              <a:t>More optimistic or more negative?</a:t>
            </a:r>
          </a:p>
          <a:p>
            <a:r>
              <a:rPr lang="en-US" b="1" dirty="0" smtClean="0"/>
              <a:t>More social or more anti-social?</a:t>
            </a:r>
          </a:p>
          <a:p>
            <a:r>
              <a:rPr lang="en-US" b="1" dirty="0" smtClean="0"/>
              <a:t>More laughter or more complaining?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1"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box(in)">
                                      <p:cBhvr>
                                        <p:cTn id="48" dur="500"/>
                                        <p:tgtEl>
                                          <p:spTgt spid="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1"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dissolve">
                                      <p:cBhvr>
                                        <p:cTn id="53" dur="500"/>
                                        <p:tgtEl>
                                          <p:spTgt spid="3">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1" nodeType="clickEffect">
                                  <p:stCondLst>
                                    <p:cond delay="0"/>
                                  </p:stCondLst>
                                  <p:childTnLst>
                                    <p:set>
                                      <p:cBhvr>
                                        <p:cTn id="57" dur="1" fill="hold">
                                          <p:stCondLst>
                                            <p:cond delay="0"/>
                                          </p:stCondLst>
                                        </p:cTn>
                                        <p:tgtEl>
                                          <p:spTgt spid="3">
                                            <p:txEl>
                                              <p:pRg st="1" end="1"/>
                                            </p:txEl>
                                          </p:spTgt>
                                        </p:tgtEl>
                                        <p:attrNameLst>
                                          <p:attrName>style.visibility</p:attrName>
                                        </p:attrNameLst>
                                      </p:cBhvr>
                                      <p:to>
                                        <p:strVal val="visible"/>
                                      </p:to>
                                    </p:set>
                                    <p:animEffect transition="in" filter="dissolve">
                                      <p:cBhvr>
                                        <p:cTn id="58" dur="500"/>
                                        <p:tgtEl>
                                          <p:spTgt spid="3">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1"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animEffect transition="in" filter="dissolve">
                                      <p:cBhvr>
                                        <p:cTn id="63" dur="500"/>
                                        <p:tgtEl>
                                          <p:spTgt spid="3">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1"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dissolve">
                                      <p:cBhvr>
                                        <p:cTn id="68" dur="500"/>
                                        <p:tgtEl>
                                          <p:spTgt spid="3">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1"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dissolve">
                                      <p:cBhvr>
                                        <p:cTn id="73" dur="500"/>
                                        <p:tgtEl>
                                          <p:spTgt spid="3">
                                            <p:txEl>
                                              <p:pRg st="4" end="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1" nodeType="clickEffect">
                                  <p:stCondLst>
                                    <p:cond delay="0"/>
                                  </p:stCondLst>
                                  <p:childTnLst>
                                    <p:set>
                                      <p:cBhvr>
                                        <p:cTn id="77" dur="1" fill="hold">
                                          <p:stCondLst>
                                            <p:cond delay="0"/>
                                          </p:stCondLst>
                                        </p:cTn>
                                        <p:tgtEl>
                                          <p:spTgt spid="3">
                                            <p:txEl>
                                              <p:pRg st="5" end="5"/>
                                            </p:txEl>
                                          </p:spTgt>
                                        </p:tgtEl>
                                        <p:attrNameLst>
                                          <p:attrName>style.visibility</p:attrName>
                                        </p:attrNameLst>
                                      </p:cBhvr>
                                      <p:to>
                                        <p:strVal val="visible"/>
                                      </p:to>
                                    </p:set>
                                    <p:animEffect transition="in" filter="dissolve">
                                      <p:cBhvr>
                                        <p:cTn id="7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More involved or less?</a:t>
            </a:r>
          </a:p>
          <a:p>
            <a:r>
              <a:rPr lang="en-US" b="1" dirty="0" smtClean="0"/>
              <a:t>Better attendance or worse?</a:t>
            </a:r>
          </a:p>
          <a:p>
            <a:r>
              <a:rPr lang="en-US" b="1" dirty="0" smtClean="0"/>
              <a:t>More responsible or less.</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ox(i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ox(i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1"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ox(in)">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They will turn you—ever so slightly.</a:t>
            </a:r>
          </a:p>
          <a:p>
            <a:r>
              <a:rPr lang="en-US" b="1" dirty="0" smtClean="0"/>
              <a:t>Deuteronomy 7:3-4</a:t>
            </a:r>
          </a:p>
          <a:p>
            <a:r>
              <a:rPr lang="en-US" b="1" dirty="0" smtClean="0"/>
              <a:t>Proverbs 18:22</a:t>
            </a:r>
          </a:p>
          <a:p>
            <a:r>
              <a:rPr lang="en-US" b="1" dirty="0" smtClean="0"/>
              <a:t>Proverbs 31:10-12; 23</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C00000"/>
                </a:solidFill>
                <a:effectLst>
                  <a:outerShdw blurRad="38100" dist="38100" dir="2700000" algn="tl">
                    <a:srgbClr val="000000">
                      <a:alpha val="43137"/>
                    </a:srgbClr>
                  </a:outerShdw>
                </a:effectLst>
              </a:rPr>
              <a:t>Christian Alone?</a:t>
            </a:r>
            <a:endParaRPr lang="en-US" sz="7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Have endurance!</a:t>
            </a:r>
          </a:p>
          <a:p>
            <a:r>
              <a:rPr lang="en-US" b="1" dirty="0" smtClean="0"/>
              <a:t>Hebrews 10:36,39</a:t>
            </a:r>
          </a:p>
          <a:p>
            <a:r>
              <a:rPr lang="en-US" b="1" dirty="0" smtClean="0"/>
              <a:t>You are being watched.</a:t>
            </a:r>
          </a:p>
          <a:p>
            <a:r>
              <a:rPr lang="en-US" b="1" dirty="0" smtClean="0"/>
              <a:t>Is this is a phase?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0070C0"/>
                </a:solidFill>
                <a:effectLst>
                  <a:outerShdw blurRad="38100" dist="38100" dir="2700000" algn="tl">
                    <a:srgbClr val="000000">
                      <a:alpha val="43137"/>
                    </a:srgbClr>
                  </a:outerShdw>
                </a:effectLst>
              </a:rPr>
              <a:t>Ecclesiastes 7:2,4</a:t>
            </a:r>
            <a:endParaRPr lang="en-US" sz="72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“It is better to go to a house of mourning than to go to a house of feasting, because that is the end of every man, and the living takes it to heart…the mind of the wise is in the house of mourning, while the mind of fools is in the house of pleasure”</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chemeClr val="accent2">
                    <a:lumMod val="75000"/>
                  </a:schemeClr>
                </a:solidFill>
                <a:effectLst>
                  <a:outerShdw blurRad="38100" dist="38100" dir="2700000" algn="tl">
                    <a:srgbClr val="000000">
                      <a:alpha val="43137"/>
                    </a:srgbClr>
                  </a:outerShdw>
                </a:effectLst>
              </a:rPr>
              <a:t>Be Ready</a:t>
            </a:r>
            <a:endParaRPr lang="en-US" sz="72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For good questions.</a:t>
            </a:r>
          </a:p>
          <a:p>
            <a:r>
              <a:rPr lang="en-US" b="1" dirty="0" smtClean="0"/>
              <a:t>To support others as they become more spiritual.</a:t>
            </a:r>
          </a:p>
          <a:p>
            <a:r>
              <a:rPr lang="en-US" b="1" dirty="0" smtClean="0"/>
              <a:t>Support the good parenting choices of other relatives.</a:t>
            </a:r>
          </a:p>
          <a:p>
            <a:r>
              <a:rPr lang="en-US" b="1" dirty="0" smtClean="0"/>
              <a:t>You will see moral movement in the family over time.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rgbClr val="0070C0"/>
                </a:solidFill>
                <a:effectLst>
                  <a:outerShdw blurRad="38100" dist="38100" dir="2700000" algn="tl">
                    <a:srgbClr val="000000">
                      <a:alpha val="43137"/>
                    </a:srgbClr>
                  </a:outerShdw>
                </a:effectLst>
              </a:rPr>
              <a:t>The Sorrow</a:t>
            </a:r>
            <a:endParaRPr lang="en-US" sz="88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Some will pretend and deny.</a:t>
            </a:r>
          </a:p>
          <a:p>
            <a:r>
              <a:rPr lang="en-US" b="1" dirty="0" smtClean="0"/>
              <a:t>Some will have the sorrow of those who have no hope:  1 Thess. 4:13</a:t>
            </a:r>
          </a:p>
          <a:p>
            <a:r>
              <a:rPr lang="en-US" b="1" dirty="0" smtClean="0"/>
              <a:t>Wow---that decision to become a Christian—sure looks wise, and is so helpful right now.</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chemeClr val="accent6">
                    <a:lumMod val="50000"/>
                  </a:schemeClr>
                </a:solidFill>
                <a:effectLst>
                  <a:outerShdw blurRad="38100" dist="38100" dir="2700000" algn="tl">
                    <a:srgbClr val="000000">
                      <a:alpha val="43137"/>
                    </a:srgbClr>
                  </a:outerShdw>
                </a:effectLst>
              </a:rPr>
              <a:t>Be Faithful Now</a:t>
            </a:r>
            <a:endParaRPr lang="en-US" sz="80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The loss is hard enough without….</a:t>
            </a:r>
          </a:p>
          <a:p>
            <a:r>
              <a:rPr lang="en-US" b="1" dirty="0" smtClean="0"/>
              <a:t>Having regrets about how you did or did not treat them in the past.</a:t>
            </a:r>
          </a:p>
          <a:p>
            <a:r>
              <a:rPr lang="en-US" b="1" dirty="0" smtClean="0"/>
              <a:t>Of lost opportunities.</a:t>
            </a:r>
          </a:p>
          <a:p>
            <a:r>
              <a:rPr lang="en-US" b="1" dirty="0" smtClean="0"/>
              <a:t>If you are a prodigal—get back before the parent dies.</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ibleopia.files.wordpress.com/2010/01/the-parable-of-the-sower-mind-map.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solidFill>
                  <a:srgbClr val="7030A0"/>
                </a:solidFill>
                <a:effectLst>
                  <a:outerShdw blurRad="38100" dist="38100" dir="2700000" algn="tl">
                    <a:srgbClr val="000000">
                      <a:alpha val="43137"/>
                    </a:srgbClr>
                  </a:outerShdw>
                </a:effectLst>
              </a:rPr>
              <a:t>The Hearts are all Present</a:t>
            </a:r>
            <a:endParaRPr lang="en-US" sz="60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Mark 4:14-20</a:t>
            </a:r>
          </a:p>
          <a:p>
            <a:r>
              <a:rPr lang="en-US" b="1" dirty="0" smtClean="0"/>
              <a:t>The wayside hearer.</a:t>
            </a:r>
          </a:p>
          <a:p>
            <a:r>
              <a:rPr lang="en-US" b="1" dirty="0" smtClean="0"/>
              <a:t>The rocky ground hearer.</a:t>
            </a:r>
          </a:p>
          <a:p>
            <a:r>
              <a:rPr lang="en-US" b="1" dirty="0" smtClean="0"/>
              <a:t>The thorny ground hearer.</a:t>
            </a:r>
          </a:p>
          <a:p>
            <a:r>
              <a:rPr lang="en-US" b="1" dirty="0" smtClean="0"/>
              <a:t>The good soil.</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C000"/>
                </a:solidFill>
                <a:effectLst>
                  <a:outerShdw blurRad="38100" dist="38100" dir="2700000" algn="tl">
                    <a:srgbClr val="000000">
                      <a:alpha val="43137"/>
                    </a:srgbClr>
                  </a:outerShdw>
                </a:effectLst>
              </a:rPr>
              <a:t>There is Still An Audience</a:t>
            </a:r>
            <a:endParaRPr lang="en-US" sz="6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For the gospel.</a:t>
            </a:r>
          </a:p>
          <a:p>
            <a:r>
              <a:rPr lang="en-US" b="1" dirty="0" smtClean="0"/>
              <a:t>You will see heads nod in agreement.</a:t>
            </a:r>
          </a:p>
          <a:p>
            <a:r>
              <a:rPr lang="en-US" b="1" dirty="0" smtClean="0"/>
              <a:t>John 10:16 “and they shall hear My voice”</a:t>
            </a:r>
          </a:p>
          <a:p>
            <a:r>
              <a:rPr lang="en-US" b="1" dirty="0" smtClean="0"/>
              <a:t>Acts 18:10 “For I have many people in this city”</a:t>
            </a:r>
          </a:p>
          <a:p>
            <a:r>
              <a:rPr lang="en-US" b="1" dirty="0" smtClean="0"/>
              <a:t>Acts 16:9 “Come over to Macedonia, and help us”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Use the PowerPoint</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You can preach here too.</a:t>
            </a:r>
          </a:p>
          <a:p>
            <a:r>
              <a:rPr lang="en-US" b="1" dirty="0" smtClean="0"/>
              <a:t>Say something impactful.</a:t>
            </a:r>
          </a:p>
          <a:p>
            <a:r>
              <a:rPr lang="en-US" b="1" dirty="0" smtClean="0"/>
              <a:t>Words and pictures.</a:t>
            </a:r>
          </a:p>
          <a:p>
            <a:r>
              <a:rPr lang="en-US" b="1" dirty="0" smtClean="0"/>
              <a:t>Stir up </a:t>
            </a:r>
            <a:r>
              <a:rPr lang="en-US" b="1" dirty="0" smtClean="0"/>
              <a:t>the </a:t>
            </a:r>
            <a:r>
              <a:rPr lang="en-US" b="1" dirty="0" smtClean="0"/>
              <a:t>eternity that is in their hearts.</a:t>
            </a:r>
          </a:p>
          <a:p>
            <a:pPr>
              <a:buNone/>
            </a:pPr>
            <a:endParaRPr lang="en-US" b="1" dirty="0" smtClean="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media-cache-ak3.pinimg.com/736x/33/f1/ec/33f1eca36b15fe40e1f33ae82531f473.jpg"/>
          <p:cNvPicPr>
            <a:picLocks noChangeAspect="1" noChangeArrowheads="1"/>
          </p:cNvPicPr>
          <p:nvPr/>
        </p:nvPicPr>
        <p:blipFill>
          <a:blip r:embed="rId2" cstate="print"/>
          <a:srcRect/>
          <a:stretch>
            <a:fillRect/>
          </a:stretch>
        </p:blipFill>
        <p:spPr bwMode="auto">
          <a:xfrm>
            <a:off x="2209800" y="0"/>
            <a:ext cx="4419600" cy="66828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effectLst>
                  <a:outerShdw blurRad="38100" dist="38100" dir="2700000" algn="tl">
                    <a:srgbClr val="000000">
                      <a:alpha val="43137"/>
                    </a:srgbClr>
                  </a:outerShdw>
                </a:effectLst>
              </a:rPr>
              <a:t>Be Involved in the Planning</a:t>
            </a:r>
            <a:endParaRPr lang="en-US" sz="5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It is Healthy.</a:t>
            </a:r>
          </a:p>
          <a:p>
            <a:r>
              <a:rPr lang="en-US" b="1" dirty="0" smtClean="0"/>
              <a:t>It show maturity.</a:t>
            </a:r>
          </a:p>
          <a:p>
            <a:r>
              <a:rPr lang="en-US" b="1" dirty="0" smtClean="0"/>
              <a:t>You are the expert on their life.</a:t>
            </a:r>
          </a:p>
          <a:p>
            <a:r>
              <a:rPr lang="en-US" b="1" dirty="0" smtClean="0"/>
              <a:t>As a Christian, you are also the expert on what needs to be said.</a:t>
            </a:r>
          </a:p>
          <a:p>
            <a:r>
              <a:rPr lang="en-US" b="1" dirty="0" smtClean="0"/>
              <a:t>You can personalize the service like no one else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ox(i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You are doing something productive.</a:t>
            </a:r>
          </a:p>
          <a:p>
            <a:r>
              <a:rPr lang="en-US" b="1" dirty="0" smtClean="0"/>
              <a:t>Far better than sitting back, letting your mind wander.</a:t>
            </a:r>
          </a:p>
          <a:p>
            <a:r>
              <a:rPr lang="en-US" b="1" dirty="0" smtClean="0"/>
              <a:t>Everyone you run into is a prospect for the gospel during this stage.</a:t>
            </a:r>
          </a:p>
          <a:p>
            <a:r>
              <a:rPr lang="en-US" b="1" dirty="0" smtClean="0"/>
              <a:t>The conversation about eternity and God is tailor made!</a:t>
            </a:r>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709</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House of Mourning</vt:lpstr>
      <vt:lpstr>Ecclesiastes 7:2,4</vt:lpstr>
      <vt:lpstr>Slide 3</vt:lpstr>
      <vt:lpstr>The Hearts are all Present</vt:lpstr>
      <vt:lpstr>There is Still An Audience</vt:lpstr>
      <vt:lpstr>Use the PowerPoint</vt:lpstr>
      <vt:lpstr>Slide 7</vt:lpstr>
      <vt:lpstr>Be Involved in the Planning</vt:lpstr>
      <vt:lpstr>Slide 9</vt:lpstr>
      <vt:lpstr>Invest in Relationships Now</vt:lpstr>
      <vt:lpstr>Slide 11</vt:lpstr>
      <vt:lpstr>Questions</vt:lpstr>
      <vt:lpstr>Slide 13</vt:lpstr>
      <vt:lpstr>Be Ahead of the Game</vt:lpstr>
      <vt:lpstr>Help Them</vt:lpstr>
      <vt:lpstr>Whom You Marry</vt:lpstr>
      <vt:lpstr>Slide 17</vt:lpstr>
      <vt:lpstr>Slide 18</vt:lpstr>
      <vt:lpstr>Christian Alone?</vt:lpstr>
      <vt:lpstr>Be Ready</vt:lpstr>
      <vt:lpstr>The Sorrow</vt:lpstr>
      <vt:lpstr>Be Faithful Now</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House of Mourning</dc:title>
  <dc:creator>Mark Dunagan</dc:creator>
  <cp:lastModifiedBy>Mark Dunagan</cp:lastModifiedBy>
  <cp:revision>15</cp:revision>
  <dcterms:created xsi:type="dcterms:W3CDTF">2013-08-26T17:22:03Z</dcterms:created>
  <dcterms:modified xsi:type="dcterms:W3CDTF">2013-09-01T23:12:26Z</dcterms:modified>
</cp:coreProperties>
</file>